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6858000" type="screen4x3"/>
  <p:notesSz cx="9144000" cy="6858000"/>
  <p:defaultTextStyle>
    <a:defPPr>
      <a:defRPr lang="th-TH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849" autoAdjust="0"/>
  </p:normalViewPr>
  <p:slideViewPr>
    <p:cSldViewPr>
      <p:cViewPr varScale="1">
        <p:scale>
          <a:sx n="63" d="100"/>
          <a:sy n="63" d="100"/>
        </p:scale>
        <p:origin x="-1584" y="-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endParaRPr lang="th-TH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fld id="{6C5AA6E5-2EBB-45C8-975B-36F15A933818}" type="datetimeFigureOut">
              <a:rPr lang="th-TH"/>
              <a:pPr/>
              <a:t>08/02/60</a:t>
            </a:fld>
            <a:endParaRPr lang="th-TH"/>
          </a:p>
        </p:txBody>
      </p:sp>
      <p:sp>
        <p:nvSpPr>
          <p:cNvPr id="60420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0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endParaRPr lang="th-TH"/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fld id="{5B7F504A-87F6-4DC6-BA1D-40D536C65C10}" type="slidenum">
              <a:rPr lang="en-US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1pPr>
    <a:lvl2pPr marL="4572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2pPr>
    <a:lvl3pPr marL="9144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3pPr>
    <a:lvl4pPr marL="13716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4pPr>
    <a:lvl5pPr marL="18288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ถ้าสามารถสร้างแบบจำลองให้อยู่ในรูปของกราฟ เราจะสามารถใช้สมการคณิตศาสตร์ต่างๆช่วยได้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แล้วถ้าเราลองเปลี่ยนค่า</a:t>
            </a:r>
            <a:r>
              <a:rPr lang="en-US"/>
              <a:t> p</a:t>
            </a:r>
            <a:r>
              <a:rPr lang="th-TH"/>
              <a:t>ไปเรื่อยๆผลที่จะเป็นยังไง</a:t>
            </a:r>
          </a:p>
          <a:p>
            <a:r>
              <a:rPr lang="th-TH"/>
              <a:t>ถ้า</a:t>
            </a:r>
            <a:r>
              <a:rPr lang="en-US"/>
              <a:t>p</a:t>
            </a:r>
            <a:r>
              <a:rPr lang="th-TH"/>
              <a:t>น้อยเบ้ขวาแล้วค่อยๆซ้ายไปเรื่อยๆ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หา</a:t>
            </a:r>
            <a:r>
              <a:rPr lang="en-US"/>
              <a:t>degree</a:t>
            </a:r>
            <a:r>
              <a:rPr lang="th-TH"/>
              <a:t>เฉลี่ยทำไง</a:t>
            </a:r>
          </a:p>
          <a:p>
            <a:r>
              <a:rPr lang="th-TH"/>
              <a:t>นำค่าความสูงคูณ</a:t>
            </a:r>
            <a:r>
              <a:rPr lang="en-US"/>
              <a:t>prob</a:t>
            </a:r>
            <a:r>
              <a:rPr lang="th-TH"/>
              <a:t> แล้ว </a:t>
            </a:r>
            <a:r>
              <a:rPr lang="en-US"/>
              <a:t>sum</a:t>
            </a:r>
            <a:r>
              <a:rPr lang="th-TH"/>
              <a:t>ไปเรื่อยๆ จะได้</a:t>
            </a:r>
            <a:r>
              <a:rPr lang="en-US"/>
              <a:t>degree </a:t>
            </a:r>
            <a:r>
              <a:rPr lang="th-TH"/>
              <a:t>เฉลี่ยออกมา</a:t>
            </a:r>
            <a:r>
              <a:rPr lang="en-US"/>
              <a:t> </a:t>
            </a:r>
            <a:r>
              <a:rPr lang="th-TH"/>
              <a:t>หรือค่า </a:t>
            </a:r>
            <a:r>
              <a:rPr lang="en-US"/>
              <a:t>Expected Value</a:t>
            </a:r>
            <a:endParaRPr lang="th-TH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ได้ค่าเฉลี่ยของ</a:t>
            </a:r>
            <a:r>
              <a:rPr lang="en-US"/>
              <a:t> degree </a:t>
            </a:r>
            <a:r>
              <a:rPr lang="th-TH"/>
              <a:t>จาก</a:t>
            </a:r>
            <a:r>
              <a:rPr lang="en-US"/>
              <a:t> n node </a:t>
            </a:r>
            <a:r>
              <a:rPr lang="th-TH"/>
              <a:t>และ </a:t>
            </a:r>
            <a:r>
              <a:rPr lang="en-US"/>
              <a:t>prob p = np</a:t>
            </a:r>
            <a:endParaRPr lang="th-TH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จะเรียกว่า </a:t>
            </a:r>
            <a:r>
              <a:rPr lang="en-US"/>
              <a:t>connect </a:t>
            </a:r>
            <a:r>
              <a:rPr lang="th-TH"/>
              <a:t>ก็ต่อเมื่อทุกๆคู่ของโหนดมี</a:t>
            </a:r>
            <a:r>
              <a:rPr lang="en-US"/>
              <a:t>path </a:t>
            </a:r>
            <a:r>
              <a:rPr lang="th-TH"/>
              <a:t>ที่เชื่อมหากันได้ ในกรณีที่ตัวอยู่ตัวเดียว หรือบางกลุ่มที่</a:t>
            </a:r>
            <a:r>
              <a:rPr lang="en-US"/>
              <a:t>connect</a:t>
            </a:r>
            <a:r>
              <a:rPr lang="th-TH"/>
              <a:t>แต่แยกออกมาว่า </a:t>
            </a:r>
            <a:r>
              <a:rPr lang="en-US"/>
              <a:t>Component </a:t>
            </a:r>
            <a:r>
              <a:rPr lang="th-TH"/>
              <a:t>หรือก็คือกลุ่มของโหนดที่เชื่อกั</a:t>
            </a:r>
          </a:p>
          <a:p>
            <a:r>
              <a:rPr lang="th-TH"/>
              <a:t>ในบาง</a:t>
            </a:r>
            <a:r>
              <a:rPr lang="en-US"/>
              <a:t>graph</a:t>
            </a:r>
            <a:r>
              <a:rPr lang="th-TH"/>
              <a:t>ที่มี</a:t>
            </a:r>
            <a:r>
              <a:rPr lang="en-US"/>
              <a:t>Component</a:t>
            </a:r>
            <a:r>
              <a:rPr lang="th-TH"/>
              <a:t> ที่ใหญ่ที่สุดจะถูกเรียกว่า </a:t>
            </a:r>
            <a:r>
              <a:rPr lang="en-US"/>
              <a:t>Giant Component</a:t>
            </a:r>
            <a:r>
              <a:rPr lang="th-TH"/>
              <a:t>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จะบอกว่า </a:t>
            </a:r>
            <a:r>
              <a:rPr lang="en-US"/>
              <a:t>Component</a:t>
            </a:r>
            <a:r>
              <a:rPr lang="th-TH"/>
              <a:t>นั้นเทียบกับจำนวนโหนดทั้งกราฟแล้วได้ค่าคงที่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K=1</a:t>
            </a:r>
            <a:endParaRPr lang="th-TH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เหมือนการซึม ในที่นี้ช้</a:t>
            </a:r>
            <a:r>
              <a:rPr lang="en-US"/>
              <a:t> 2D </a:t>
            </a:r>
            <a:r>
              <a:rPr lang="th-TH"/>
              <a:t>สามารถเชื่อมกับเพื่อนบ้านได้บนล่างซ้ายขวา สมมติว่าเทน้ำจากข้างบนจะมีความเป็นไปได้มากน้อยแค่ไหนที่ให้น้ำไหลจากบนสุดมาล่างสุดได้ โดยการศึกษาจะเป็นแบบ </a:t>
            </a:r>
            <a:r>
              <a:rPr lang="en-US"/>
              <a:t>Bond </a:t>
            </a:r>
            <a:r>
              <a:rPr lang="th-TH"/>
              <a:t>และ</a:t>
            </a:r>
            <a:r>
              <a:rPr lang="en-US"/>
              <a:t> </a:t>
            </a:r>
            <a:r>
              <a:rPr lang="th-TH"/>
              <a:t>แบบ </a:t>
            </a:r>
            <a:r>
              <a:rPr lang="en-US"/>
              <a:t>site</a:t>
            </a:r>
          </a:p>
          <a:p>
            <a:r>
              <a:rPr lang="th-TH"/>
              <a:t>ในที่นี้คือแบบ </a:t>
            </a:r>
            <a:r>
              <a:rPr lang="en-US"/>
              <a:t>Bond</a:t>
            </a:r>
            <a:endParaRPr lang="th-TH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อันนี้คือ </a:t>
            </a:r>
            <a:r>
              <a:rPr lang="en-US"/>
              <a:t>Site</a:t>
            </a:r>
            <a:r>
              <a:rPr lang="th-TH"/>
              <a:t> คือเหมือนมีตารางแล้วมาเจาะรูๆ แล้วสามารถทำให้น้ำไหลจากบนสุดมาล่างสุดได้ เรียกส่วนที่ติดกันนั้นว่า </a:t>
            </a:r>
            <a:r>
              <a:rPr lang="en-US"/>
              <a:t>Giant Cluster</a:t>
            </a:r>
            <a:endParaRPr lang="th-TH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ถ้าเส้นเชื่อมแต่ละเส้นมีอัตารเกิด</a:t>
            </a:r>
            <a:r>
              <a:rPr lang="en-US"/>
              <a:t>p</a:t>
            </a:r>
            <a:r>
              <a:rPr lang="th-TH"/>
              <a:t> แล้ว</a:t>
            </a:r>
            <a:r>
              <a:rPr lang="en-US"/>
              <a:t> p </a:t>
            </a:r>
            <a:r>
              <a:rPr lang="th-TH"/>
              <a:t>มีค่าเท่าใดที่ทำให้เกิดการไหลจากบนลงล่างได้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กราฟที่ต้องระบุจำนวนโหนดชึ้นมา เวลาที่เราจะสร้างเส้นเชื่อมจากโหนดหนึ่งไปโหนดหนึ่งจะสร้างขึ้นมาด้วย</a:t>
            </a:r>
            <a:r>
              <a:rPr lang="en-US"/>
              <a:t> probability </a:t>
            </a:r>
            <a:r>
              <a:rPr lang="th-TH"/>
              <a:t>ค่าหนึ่งๆ </a:t>
            </a:r>
          </a:p>
          <a:p>
            <a:r>
              <a:rPr lang="en-US"/>
              <a:t>N = </a:t>
            </a:r>
            <a:r>
              <a:rPr lang="th-TH"/>
              <a:t>จำนวนโหนด</a:t>
            </a:r>
          </a:p>
          <a:p>
            <a:r>
              <a:rPr lang="en-US"/>
              <a:t>m</a:t>
            </a:r>
            <a:r>
              <a:rPr lang="th-TH"/>
              <a:t> </a:t>
            </a:r>
            <a:r>
              <a:rPr lang="en-US"/>
              <a:t>= </a:t>
            </a:r>
            <a:r>
              <a:rPr lang="th-TH"/>
              <a:t>จำนวน</a:t>
            </a:r>
            <a:r>
              <a:rPr lang="en-US"/>
              <a:t>edge</a:t>
            </a:r>
            <a:r>
              <a:rPr lang="th-TH"/>
              <a:t>ในกราฟ</a:t>
            </a:r>
          </a:p>
          <a:p>
            <a:r>
              <a:rPr lang="en-US"/>
              <a:t>P = </a:t>
            </a:r>
            <a:r>
              <a:rPr lang="th-TH"/>
              <a:t>ค่า </a:t>
            </a:r>
            <a:r>
              <a:rPr lang="en-US"/>
              <a:t>prob (0-1)</a:t>
            </a:r>
            <a:endParaRPr lang="th-TH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1/2</a:t>
            </a:r>
            <a:endParaRPr lang="th-TH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จะพยายามทำเปลี่ยนแปลงค่า</a:t>
            </a:r>
            <a:r>
              <a:rPr lang="en-US"/>
              <a:t>p</a:t>
            </a:r>
            <a:endParaRPr lang="th-TH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ดังนั้นเลยกำหนดค่า</a:t>
            </a:r>
            <a:r>
              <a:rPr lang="en-US"/>
              <a:t>C </a:t>
            </a:r>
            <a:r>
              <a:rPr lang="th-TH"/>
              <a:t>เป็นค่าคงที่ใดๆขึ้นมาที่ทำใหค่า</a:t>
            </a:r>
            <a:r>
              <a:rPr lang="en-US"/>
              <a:t>p</a:t>
            </a:r>
            <a:r>
              <a:rPr lang="th-TH"/>
              <a:t>อยู่ระหว่าง</a:t>
            </a:r>
            <a:r>
              <a:rPr lang="en-US"/>
              <a:t>[0,1]</a:t>
            </a:r>
            <a:endParaRPr lang="th-TH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ตารางค่าทั้งหมดของการเปลี่ยนแปลงค่า </a:t>
            </a:r>
            <a:r>
              <a:rPr lang="en-US"/>
              <a:t>p</a:t>
            </a:r>
            <a:endParaRPr lang="th-TH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ใช้น้อยๆ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</a:t>
            </a:r>
            <a:r>
              <a:rPr lang="th-TH"/>
              <a:t>จะมีค่าประมาณ</a:t>
            </a:r>
            <a:r>
              <a:rPr lang="en-US"/>
              <a:t>logN/LogK</a:t>
            </a:r>
            <a:r>
              <a:rPr lang="th-TH"/>
              <a:t> </a:t>
            </a:r>
            <a:r>
              <a:rPr lang="en-US"/>
              <a:t>K=degree </a:t>
            </a:r>
            <a:r>
              <a:rPr lang="th-TH"/>
              <a:t>เฉลี่ยของแต่ละ </a:t>
            </a:r>
            <a:r>
              <a:rPr lang="en-US"/>
              <a:t>Node N</a:t>
            </a:r>
            <a:r>
              <a:rPr lang="th-TH"/>
              <a:t>คือจำนวนโหนด</a:t>
            </a:r>
            <a:endParaRPr lang="en-US"/>
          </a:p>
          <a:p>
            <a:r>
              <a:rPr lang="en-US"/>
              <a:t>L </a:t>
            </a:r>
            <a:r>
              <a:rPr lang="th-TH"/>
              <a:t>จะบ่งบอก</a:t>
            </a:r>
            <a:r>
              <a:rPr lang="en-US"/>
              <a:t>AVG shortestpath </a:t>
            </a:r>
            <a:endParaRPr lang="th-T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กราฟ</a:t>
            </a:r>
            <a:r>
              <a:rPr lang="en-US"/>
              <a:t>(</a:t>
            </a:r>
            <a:r>
              <a:rPr lang="th-TH"/>
              <a:t>จนโหนด</a:t>
            </a:r>
            <a:r>
              <a:rPr lang="en-US"/>
              <a:t>,prop)</a:t>
            </a:r>
          </a:p>
          <a:p>
            <a:r>
              <a:rPr lang="th-TH"/>
              <a:t>มีโหนด</a:t>
            </a:r>
            <a:r>
              <a:rPr lang="en-US"/>
              <a:t>n</a:t>
            </a:r>
            <a:r>
              <a:rPr lang="th-TH"/>
              <a:t>โหนดกำหนดค่า</a:t>
            </a:r>
            <a:r>
              <a:rPr lang="en-US"/>
              <a:t>p </a:t>
            </a:r>
          </a:p>
          <a:p>
            <a:r>
              <a:rPr lang="th-TH"/>
              <a:t>โหนด</a:t>
            </a:r>
            <a:r>
              <a:rPr lang="en-US"/>
              <a:t>n</a:t>
            </a:r>
            <a:r>
              <a:rPr lang="th-TH"/>
              <a:t>โหนดมีเส้น</a:t>
            </a:r>
            <a:r>
              <a:rPr lang="en-US"/>
              <a:t>edge</a:t>
            </a:r>
            <a:r>
              <a:rPr lang="th-TH"/>
              <a:t>ที่เป็นไปได้ </a:t>
            </a:r>
            <a:r>
              <a:rPr lang="en-US"/>
              <a:t> . . . N*(n-1)/2 </a:t>
            </a:r>
            <a:r>
              <a:rPr lang="th-TH"/>
              <a:t> </a:t>
            </a:r>
            <a:r>
              <a:rPr lang="en-US"/>
              <a:t>n</a:t>
            </a:r>
            <a:r>
              <a:rPr lang="th-TH"/>
              <a:t>เลือก</a:t>
            </a:r>
            <a:r>
              <a:rPr lang="en-US"/>
              <a:t>2</a:t>
            </a:r>
            <a:r>
              <a:rPr lang="th-TH"/>
              <a:t>เส้น</a:t>
            </a:r>
          </a:p>
          <a:p>
            <a:r>
              <a:rPr lang="th-TH"/>
              <a:t>แล้วมันมีค่า </a:t>
            </a:r>
            <a:r>
              <a:rPr lang="en-US"/>
              <a:t>prob</a:t>
            </a:r>
            <a:r>
              <a:rPr lang="th-TH"/>
              <a:t> เท่าไหร่ที่ทำให้เกิดเส้นเชื่อม</a:t>
            </a:r>
            <a:r>
              <a:rPr lang="en-US"/>
              <a:t>m</a:t>
            </a:r>
            <a:r>
              <a:rPr lang="th-TH"/>
              <a:t>เส้น </a:t>
            </a:r>
            <a:r>
              <a:rPr lang="en-US"/>
              <a:t>= </a:t>
            </a:r>
            <a:r>
              <a:rPr lang="th-TH"/>
              <a:t>Pr[</a:t>
            </a:r>
            <a:r>
              <a:rPr lang="th-TH" i="1"/>
              <a:t>G </a:t>
            </a:r>
            <a:r>
              <a:rPr lang="th-TH"/>
              <a:t>] = </a:t>
            </a:r>
            <a:r>
              <a:rPr lang="th-TH" i="1"/>
              <a:t>pm</a:t>
            </a:r>
            <a:r>
              <a:rPr lang="th-TH"/>
              <a:t>(1–</a:t>
            </a:r>
            <a:r>
              <a:rPr lang="th-TH" i="1"/>
              <a:t>p</a:t>
            </a:r>
            <a:r>
              <a:rPr lang="th-TH"/>
              <a:t>)(</a:t>
            </a:r>
            <a:r>
              <a:rPr lang="th-TH" i="1"/>
              <a:t>n</a:t>
            </a:r>
            <a:r>
              <a:rPr lang="th-TH"/>
              <a:t>)–</a:t>
            </a:r>
            <a:r>
              <a:rPr lang="th-TH" i="1"/>
              <a:t>m</a:t>
            </a:r>
            <a:endParaRPr lang="th-TH"/>
          </a:p>
          <a:p>
            <a:endParaRPr lang="th-T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สร้าง</a:t>
            </a:r>
            <a:r>
              <a:rPr lang="en-US"/>
              <a:t>random</a:t>
            </a:r>
            <a:r>
              <a:rPr lang="th-TH"/>
              <a:t>กราฟ</a:t>
            </a:r>
            <a:r>
              <a:rPr lang="en-US"/>
              <a:t>n</a:t>
            </a:r>
            <a:r>
              <a:rPr lang="th-TH"/>
              <a:t>โหนด</a:t>
            </a:r>
            <a:r>
              <a:rPr lang="en-US"/>
              <a:t>m</a:t>
            </a:r>
            <a:r>
              <a:rPr lang="th-TH"/>
              <a:t>เส้นแบบ</a:t>
            </a:r>
            <a:r>
              <a:rPr lang="en-US"/>
              <a:t>uniform</a:t>
            </a:r>
            <a:r>
              <a:rPr lang="th-TH"/>
              <a:t>คือ</a:t>
            </a:r>
            <a:r>
              <a:rPr lang="en-US"/>
              <a:t>1/n</a:t>
            </a:r>
            <a:r>
              <a:rPr lang="th-TH"/>
              <a:t>เลือก</a:t>
            </a:r>
            <a:r>
              <a:rPr lang="en-US"/>
              <a:t>2</a:t>
            </a:r>
            <a:r>
              <a:rPr lang="th-TH"/>
              <a:t>เลือก</a:t>
            </a:r>
            <a:r>
              <a:rPr lang="en-US"/>
              <a:t>m</a:t>
            </a:r>
            <a:r>
              <a:rPr lang="th-TH"/>
              <a:t> </a:t>
            </a:r>
            <a:r>
              <a:rPr lang="en-US"/>
              <a:t>n</a:t>
            </a:r>
            <a:r>
              <a:rPr lang="th-TH"/>
              <a:t>เลือกสองเพราะแต่ละเส้นเลือกมา</a:t>
            </a:r>
            <a:r>
              <a:rPr lang="en-US"/>
              <a:t>2</a:t>
            </a:r>
            <a:r>
              <a:rPr lang="th-TH"/>
              <a:t>โหนดแล้วเลือกมา</a:t>
            </a:r>
            <a:r>
              <a:rPr lang="en-US"/>
              <a:t>m</a:t>
            </a:r>
            <a:r>
              <a:rPr lang="th-TH"/>
              <a:t>ตัว</a:t>
            </a:r>
            <a:endParaRPr lang="en-US"/>
          </a:p>
          <a:p>
            <a:r>
              <a:rPr lang="th-TH"/>
              <a:t>จะได้ค่า</a:t>
            </a:r>
            <a:r>
              <a:rPr lang="en-US"/>
              <a:t>randomgraph</a:t>
            </a:r>
            <a:r>
              <a:rPr lang="th-TH"/>
              <a:t>ที่มีลักษณะคล้ายๆกันเมื่อ </a:t>
            </a:r>
            <a:r>
              <a:rPr lang="en-US"/>
              <a:t>m=n</a:t>
            </a:r>
            <a:r>
              <a:rPr lang="th-TH"/>
              <a:t>เลือก</a:t>
            </a:r>
            <a:r>
              <a:rPr lang="en-US"/>
              <a:t>2*p</a:t>
            </a:r>
            <a:r>
              <a:rPr lang="th-TH"/>
              <a:t> เพราะเส้นเชื่อมแต่ละเส้นอากาสเกิด</a:t>
            </a:r>
            <a:r>
              <a:rPr lang="en-US"/>
              <a:t>=p</a:t>
            </a:r>
            <a:r>
              <a:rPr lang="th-TH"/>
              <a:t> แล้วถ้ามื</a:t>
            </a:r>
            <a:r>
              <a:rPr lang="en-US"/>
              <a:t>n</a:t>
            </a:r>
            <a:r>
              <a:rPr lang="th-TH"/>
              <a:t>เลือก</a:t>
            </a:r>
            <a:r>
              <a:rPr lang="en-US"/>
              <a:t>2</a:t>
            </a:r>
            <a:r>
              <a:rPr lang="th-TH"/>
              <a:t>เส้นแล้วจะได้ค่า</a:t>
            </a:r>
            <a:r>
              <a:rPr lang="en-US"/>
              <a:t>m</a:t>
            </a:r>
            <a:r>
              <a:rPr lang="th-TH"/>
              <a:t>ที่เหมาะสมออกมา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ถ้ากำหนด</a:t>
            </a:r>
            <a:r>
              <a:rPr lang="en-US"/>
              <a:t>p</a:t>
            </a:r>
            <a:r>
              <a:rPr lang="th-TH"/>
              <a:t>คงที่แล้วเพิ่มจำนวน</a:t>
            </a:r>
            <a:r>
              <a:rPr lang="en-US"/>
              <a:t>node</a:t>
            </a:r>
            <a:r>
              <a:rPr lang="th-TH"/>
              <a:t>ไปเรื่อยๆ แล้ว </a:t>
            </a:r>
            <a:r>
              <a:rPr lang="en-US"/>
              <a:t>AVG deg </a:t>
            </a:r>
            <a:r>
              <a:rPr lang="th-TH"/>
              <a:t>แต่ละโหนดเป็นอย่างไร</a:t>
            </a:r>
          </a:p>
          <a:p>
            <a:r>
              <a:rPr lang="th-TH"/>
              <a:t>ตอบ </a:t>
            </a:r>
            <a:r>
              <a:rPr lang="en-US"/>
              <a:t>: </a:t>
            </a:r>
            <a:r>
              <a:rPr lang="th-TH"/>
              <a:t>แปรผันตามกัน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โอกาสสร้างคือ </a:t>
            </a:r>
            <a:r>
              <a:rPr lang="en-US"/>
              <a:t>p </a:t>
            </a:r>
            <a:r>
              <a:rPr lang="th-TH"/>
              <a:t>โอกาสไม่สร้างคือ</a:t>
            </a:r>
            <a:r>
              <a:rPr lang="en-US"/>
              <a:t> 1-p</a:t>
            </a:r>
            <a:endParaRPr lang="th-TH"/>
          </a:p>
          <a:p>
            <a:r>
              <a:rPr lang="th-TH"/>
              <a:t>แล้วโหนดที่มี</a:t>
            </a:r>
            <a:r>
              <a:rPr lang="en-US"/>
              <a:t>degree 0 </a:t>
            </a:r>
            <a:r>
              <a:rPr lang="th-TH"/>
              <a:t>จะมีค่าการเกิดแบบนี้เท่าไหร่ไล่ไปเรื่อยๆจนถึง</a:t>
            </a:r>
            <a:r>
              <a:rPr lang="en-US"/>
              <a:t> n-1 degree</a:t>
            </a:r>
            <a:endParaRPr lang="th-TH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โหนดที่มี </a:t>
            </a:r>
            <a:r>
              <a:rPr lang="en-US"/>
              <a:t>degree = 4 </a:t>
            </a:r>
            <a:r>
              <a:rPr lang="th-TH"/>
              <a:t>มีความเป็นไปได้เท่าไหร่ คือ </a:t>
            </a:r>
            <a:r>
              <a:rPr lang="en-US"/>
              <a:t>7</a:t>
            </a:r>
            <a:r>
              <a:rPr lang="th-TH"/>
              <a:t> เลือก </a:t>
            </a:r>
            <a:r>
              <a:rPr lang="en-US"/>
              <a:t>4 </a:t>
            </a:r>
            <a:r>
              <a:rPr lang="th-TH"/>
              <a:t>เพราะมีโหนดอื่นๆอีก</a:t>
            </a:r>
            <a:r>
              <a:rPr lang="en-US"/>
              <a:t>7</a:t>
            </a:r>
            <a:r>
              <a:rPr lang="th-TH"/>
              <a:t>โหนดแล้วเลือกสี่เส้นทาง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แล้วในกรณีใดๆมีค่าในการเกิดเป็น</a:t>
            </a:r>
            <a:r>
              <a:rPr lang="en-US"/>
              <a:t>p^4(1-p)^3 p^4</a:t>
            </a:r>
            <a:r>
              <a:rPr lang="th-TH"/>
              <a:t> คือโอกาสเกิด</a:t>
            </a:r>
            <a:r>
              <a:rPr lang="en-US"/>
              <a:t>p 4 </a:t>
            </a:r>
            <a:r>
              <a:rPr lang="th-TH"/>
              <a:t>ครั้งเช่นเดียสกับ </a:t>
            </a:r>
            <a:r>
              <a:rPr lang="en-US"/>
              <a:t>(1-p)^3</a:t>
            </a:r>
            <a:endParaRPr lang="th-TH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คือเอาทั้งสองข้อเมือกี้มารวมร่างกัน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5" name="bk object 17"/>
          <p:cNvSpPr/>
          <p:nvPr/>
        </p:nvSpPr>
        <p:spPr>
          <a:xfrm>
            <a:off x="428625" y="965200"/>
            <a:ext cx="8289925" cy="12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6" name="bk object 18"/>
          <p:cNvSpPr/>
          <p:nvPr/>
        </p:nvSpPr>
        <p:spPr>
          <a:xfrm>
            <a:off x="468313" y="1000125"/>
            <a:ext cx="8208962" cy="0"/>
          </a:xfrm>
          <a:custGeom>
            <a:avLst/>
            <a:gdLst/>
            <a:ahLst/>
            <a:cxnLst/>
            <a:rect l="l" t="t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7" name="bk object 19"/>
          <p:cNvSpPr/>
          <p:nvPr/>
        </p:nvSpPr>
        <p:spPr>
          <a:xfrm>
            <a:off x="180975" y="6383338"/>
            <a:ext cx="1441450" cy="328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8" name="bk object 20"/>
          <p:cNvSpPr/>
          <p:nvPr/>
        </p:nvSpPr>
        <p:spPr>
          <a:xfrm>
            <a:off x="1693863" y="6383338"/>
            <a:ext cx="1147762" cy="379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403466"/>
            <a:ext cx="8072119" cy="548640"/>
          </a:xfrm>
          <a:prstGeom prst="rect">
            <a:avLst/>
          </a:prstGeom>
        </p:spPr>
        <p:txBody>
          <a:bodyPr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9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Lecture 3: Random Graphs</a:t>
            </a:r>
          </a:p>
        </p:txBody>
      </p:sp>
      <p:sp>
        <p:nvSpPr>
          <p:cNvPr id="10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66EB4E-B08A-4919-90F3-41A1C8348E89}" type="datetimeFigureOut">
              <a:rPr lang="en-US"/>
              <a:pPr>
                <a:defRPr/>
              </a:pPr>
              <a:t>2/8/2017</a:t>
            </a:fld>
            <a:endParaRPr lang="en-US"/>
          </a:p>
        </p:txBody>
      </p:sp>
      <p:sp>
        <p:nvSpPr>
          <p:cNvPr id="11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950567-9BCD-4395-A279-BC1063E26839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5" name="bk object 17"/>
          <p:cNvSpPr/>
          <p:nvPr/>
        </p:nvSpPr>
        <p:spPr>
          <a:xfrm>
            <a:off x="428625" y="965200"/>
            <a:ext cx="8289925" cy="12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Lecture 3: Random Graphs</a:t>
            </a:r>
          </a:p>
        </p:txBody>
      </p:sp>
      <p:sp>
        <p:nvSpPr>
          <p:cNvPr id="7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2376627-F8F4-4C4D-AA73-044919F34D2A}" type="datetimeFigureOut">
              <a:rPr lang="en-US"/>
              <a:pPr>
                <a:defRPr/>
              </a:pPr>
              <a:t>2/8/2017</a:t>
            </a:fld>
            <a:endParaRPr lang="en-US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0357AD-0D37-4E97-B0FD-2CC0E377626A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6" name="bk object 17"/>
          <p:cNvSpPr/>
          <p:nvPr/>
        </p:nvSpPr>
        <p:spPr>
          <a:xfrm>
            <a:off x="428625" y="965200"/>
            <a:ext cx="8289925" cy="12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7" name="bk object 18"/>
          <p:cNvSpPr/>
          <p:nvPr/>
        </p:nvSpPr>
        <p:spPr>
          <a:xfrm>
            <a:off x="468313" y="1000125"/>
            <a:ext cx="8208962" cy="0"/>
          </a:xfrm>
          <a:custGeom>
            <a:avLst/>
            <a:gdLst/>
            <a:ahLst/>
            <a:cxnLst/>
            <a:rect l="l" t="t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8" name="bk object 19"/>
          <p:cNvSpPr/>
          <p:nvPr/>
        </p:nvSpPr>
        <p:spPr>
          <a:xfrm>
            <a:off x="180975" y="6383338"/>
            <a:ext cx="1441450" cy="328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9" name="bk object 20"/>
          <p:cNvSpPr/>
          <p:nvPr/>
        </p:nvSpPr>
        <p:spPr>
          <a:xfrm>
            <a:off x="1693863" y="6383338"/>
            <a:ext cx="1147762" cy="379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10" name="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Lecture 3: Random Graphs</a:t>
            </a:r>
          </a:p>
        </p:txBody>
      </p:sp>
      <p:sp>
        <p:nvSpPr>
          <p:cNvPr id="11" name="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F9AEDC-5706-45DA-ABE8-B162134D4997}" type="datetimeFigureOut">
              <a:rPr lang="en-US"/>
              <a:pPr>
                <a:defRPr/>
              </a:pPr>
              <a:t>2/8/2017</a:t>
            </a:fld>
            <a:endParaRPr lang="en-US"/>
          </a:p>
        </p:txBody>
      </p:sp>
      <p:sp>
        <p:nvSpPr>
          <p:cNvPr id="12" name="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33A68C-1CB7-407F-9DA9-0F6DA96714B9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Lecture 3: Random Graphs</a:t>
            </a:r>
          </a:p>
        </p:txBody>
      </p:sp>
      <p:sp>
        <p:nvSpPr>
          <p:cNvPr id="4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B3B9F7-E0F0-49B0-AD19-F093BFA88FB9}" type="datetimeFigureOut">
              <a:rPr lang="en-US"/>
              <a:pPr>
                <a:defRPr/>
              </a:pPr>
              <a:t>2/8/2017</a:t>
            </a:fld>
            <a:endParaRPr lang="en-US"/>
          </a:p>
        </p:txBody>
      </p:sp>
      <p:sp>
        <p:nvSpPr>
          <p:cNvPr id="5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DE352F-E37F-4172-B3B3-001751CF9348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Lecture 3: Random Graphs</a:t>
            </a:r>
          </a:p>
        </p:txBody>
      </p:sp>
      <p:sp>
        <p:nvSpPr>
          <p:cNvPr id="3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A23C8-3A1D-4F28-89AD-C38723371EA9}" type="datetimeFigureOut">
              <a:rPr lang="en-US"/>
              <a:pPr>
                <a:defRPr/>
              </a:pPr>
              <a:t>2/8/2017</a:t>
            </a:fld>
            <a:endParaRPr lang="en-US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2E2DDA-08D2-4AFA-A337-321685252C43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027" name="Holder 2"/>
          <p:cNvSpPr>
            <a:spLocks noGrp="1"/>
          </p:cNvSpPr>
          <p:nvPr>
            <p:ph type="title"/>
          </p:nvPr>
        </p:nvSpPr>
        <p:spPr bwMode="auto">
          <a:xfrm>
            <a:off x="454025" y="384175"/>
            <a:ext cx="823595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th-TH" smtClean="0"/>
          </a:p>
        </p:txBody>
      </p:sp>
      <p:sp>
        <p:nvSpPr>
          <p:cNvPr id="1028" name="Holder 3"/>
          <p:cNvSpPr>
            <a:spLocks noGrp="1"/>
          </p:cNvSpPr>
          <p:nvPr>
            <p:ph type="body" idx="1"/>
          </p:nvPr>
        </p:nvSpPr>
        <p:spPr bwMode="auto">
          <a:xfrm>
            <a:off x="536575" y="1103313"/>
            <a:ext cx="8237538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th-TH" smtClean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222875" y="6492875"/>
            <a:ext cx="1722438" cy="15398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1125"/>
              </a:lnSpc>
              <a:defRPr sz="1000" b="1">
                <a:solidFill>
                  <a:srgbClr val="1F487C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th-TH"/>
              <a:t>Lecture 3: Random Graphs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4532687-31E7-4714-A453-8822C12C581D}" type="datetimeFigureOut">
              <a:rPr lang="en-US"/>
              <a:pPr>
                <a:defRPr/>
              </a:pPr>
              <a:t>2/8/2017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23263" y="6492875"/>
            <a:ext cx="212725" cy="15398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1125"/>
              </a:lnSpc>
              <a:defRPr sz="1000" b="1">
                <a:solidFill>
                  <a:srgbClr val="1F487C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fld id="{E944F665-FD89-4820-BC0B-39CBC2123A62}" type="slidenum">
              <a:rPr lang="th-TH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2" r:id="rId4"/>
    <p:sldLayoutId id="2147483653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3.png"/><Relationship Id="rId21" Type="http://schemas.openxmlformats.org/officeDocument/2006/relationships/image" Target="../media/image72.png"/><Relationship Id="rId7" Type="http://schemas.openxmlformats.org/officeDocument/2006/relationships/image" Target="../media/image60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3.png"/><Relationship Id="rId21" Type="http://schemas.openxmlformats.org/officeDocument/2006/relationships/image" Target="../media/image73.png"/><Relationship Id="rId7" Type="http://schemas.openxmlformats.org/officeDocument/2006/relationships/image" Target="../media/image26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74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4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4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4.png"/><Relationship Id="rId18" Type="http://schemas.openxmlformats.org/officeDocument/2006/relationships/image" Target="../media/image92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12" Type="http://schemas.openxmlformats.org/officeDocument/2006/relationships/image" Target="../media/image88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0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7.png"/><Relationship Id="rId5" Type="http://schemas.openxmlformats.org/officeDocument/2006/relationships/image" Target="../media/image84.png"/><Relationship Id="rId15" Type="http://schemas.openxmlformats.org/officeDocument/2006/relationships/image" Target="../media/image89.png"/><Relationship Id="rId10" Type="http://schemas.openxmlformats.org/officeDocument/2006/relationships/image" Target="../media/image73.png"/><Relationship Id="rId19" Type="http://schemas.openxmlformats.org/officeDocument/2006/relationships/image" Target="../media/image93.png"/><Relationship Id="rId4" Type="http://schemas.openxmlformats.org/officeDocument/2006/relationships/image" Target="../media/image4.png"/><Relationship Id="rId9" Type="http://schemas.openxmlformats.org/officeDocument/2006/relationships/image" Target="../media/image86.png"/><Relationship Id="rId1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4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12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4.png"/><Relationship Id="rId7" Type="http://schemas.openxmlformats.org/officeDocument/2006/relationships/image" Target="../media/image1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4.png"/><Relationship Id="rId7" Type="http://schemas.openxmlformats.org/officeDocument/2006/relationships/image" Target="../media/image1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ccl.northwestern.edu/netlogo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3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4.png"/><Relationship Id="rId9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73.png"/><Relationship Id="rId18" Type="http://schemas.openxmlformats.org/officeDocument/2006/relationships/image" Target="../media/image88.png"/><Relationship Id="rId26" Type="http://schemas.openxmlformats.org/officeDocument/2006/relationships/image" Target="../media/image182.png"/><Relationship Id="rId3" Type="http://schemas.openxmlformats.org/officeDocument/2006/relationships/image" Target="../media/image3.png"/><Relationship Id="rId21" Type="http://schemas.openxmlformats.org/officeDocument/2006/relationships/image" Target="../media/image177.png"/><Relationship Id="rId7" Type="http://schemas.openxmlformats.org/officeDocument/2006/relationships/image" Target="../media/image170.png"/><Relationship Id="rId12" Type="http://schemas.openxmlformats.org/officeDocument/2006/relationships/image" Target="../media/image70.png"/><Relationship Id="rId17" Type="http://schemas.openxmlformats.org/officeDocument/2006/relationships/image" Target="../media/image175.png"/><Relationship Id="rId25" Type="http://schemas.openxmlformats.org/officeDocument/2006/relationships/image" Target="../media/image18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74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2.png"/><Relationship Id="rId24" Type="http://schemas.openxmlformats.org/officeDocument/2006/relationships/image" Target="../media/image180.png"/><Relationship Id="rId5" Type="http://schemas.openxmlformats.org/officeDocument/2006/relationships/image" Target="../media/image168.png"/><Relationship Id="rId15" Type="http://schemas.openxmlformats.org/officeDocument/2006/relationships/image" Target="../media/image28.png"/><Relationship Id="rId23" Type="http://schemas.openxmlformats.org/officeDocument/2006/relationships/image" Target="../media/image179.png"/><Relationship Id="rId10" Type="http://schemas.openxmlformats.org/officeDocument/2006/relationships/image" Target="../media/image73.png"/><Relationship Id="rId19" Type="http://schemas.openxmlformats.org/officeDocument/2006/relationships/image" Target="../media/image61.png"/><Relationship Id="rId4" Type="http://schemas.openxmlformats.org/officeDocument/2006/relationships/image" Target="../media/image4.png"/><Relationship Id="rId9" Type="http://schemas.openxmlformats.org/officeDocument/2006/relationships/image" Target="../media/image171.png"/><Relationship Id="rId14" Type="http://schemas.openxmlformats.org/officeDocument/2006/relationships/image" Target="../media/image34.png"/><Relationship Id="rId22" Type="http://schemas.openxmlformats.org/officeDocument/2006/relationships/image" Target="../media/image1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37.png"/><Relationship Id="rId10" Type="http://schemas.openxmlformats.org/officeDocument/2006/relationships/image" Target="../media/image188.png"/><Relationship Id="rId4" Type="http://schemas.openxmlformats.org/officeDocument/2006/relationships/image" Target="../media/image4.png"/><Relationship Id="rId9" Type="http://schemas.openxmlformats.org/officeDocument/2006/relationships/image" Target="../media/image1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5.png"/><Relationship Id="rId4" Type="http://schemas.openxmlformats.org/officeDocument/2006/relationships/image" Target="../media/image4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object 2"/>
          <p:cNvSpPr>
            <a:spLocks noChangeArrowheads="1"/>
          </p:cNvSpPr>
          <p:nvPr/>
        </p:nvSpPr>
        <p:spPr bwMode="auto">
          <a:xfrm>
            <a:off x="3708400" y="3413125"/>
            <a:ext cx="4978400" cy="120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0" name="object 3"/>
          <p:cNvSpPr>
            <a:spLocks/>
          </p:cNvSpPr>
          <p:nvPr/>
        </p:nvSpPr>
        <p:spPr bwMode="auto">
          <a:xfrm>
            <a:off x="3748088" y="3449638"/>
            <a:ext cx="48958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896548" y="0"/>
              </a:cxn>
            </a:cxnLst>
            <a:rect l="0" t="0" r="r" b="b"/>
            <a:pathLst>
              <a:path w="4897120">
                <a:moveTo>
                  <a:pt x="0" y="0"/>
                </a:moveTo>
                <a:lnTo>
                  <a:pt x="4896548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1" name="object 4"/>
          <p:cNvSpPr>
            <a:spLocks noChangeArrowheads="1"/>
          </p:cNvSpPr>
          <p:nvPr/>
        </p:nvSpPr>
        <p:spPr bwMode="auto">
          <a:xfrm>
            <a:off x="4167188" y="5664200"/>
            <a:ext cx="2212975" cy="5032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2" name="object 5"/>
          <p:cNvSpPr>
            <a:spLocks noChangeArrowheads="1"/>
          </p:cNvSpPr>
          <p:nvPr/>
        </p:nvSpPr>
        <p:spPr bwMode="auto">
          <a:xfrm>
            <a:off x="6521450" y="5662613"/>
            <a:ext cx="1765300" cy="5826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3" name="object 6"/>
          <p:cNvSpPr>
            <a:spLocks noChangeArrowheads="1"/>
          </p:cNvSpPr>
          <p:nvPr/>
        </p:nvSpPr>
        <p:spPr bwMode="auto">
          <a:xfrm>
            <a:off x="74613" y="1789113"/>
            <a:ext cx="3759200" cy="32194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4" name="object 7"/>
          <p:cNvSpPr>
            <a:spLocks noChangeArrowheads="1"/>
          </p:cNvSpPr>
          <p:nvPr/>
        </p:nvSpPr>
        <p:spPr bwMode="auto">
          <a:xfrm>
            <a:off x="3751263" y="1903413"/>
            <a:ext cx="4884737" cy="147796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5" name="object 8"/>
          <p:cNvSpPr>
            <a:spLocks noChangeArrowheads="1"/>
          </p:cNvSpPr>
          <p:nvPr/>
        </p:nvSpPr>
        <p:spPr bwMode="auto">
          <a:xfrm>
            <a:off x="3694113" y="3560763"/>
            <a:ext cx="1384300" cy="3794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6" name="object 9"/>
          <p:cNvSpPr>
            <a:spLocks noChangeArrowheads="1"/>
          </p:cNvSpPr>
          <p:nvPr/>
        </p:nvSpPr>
        <p:spPr bwMode="auto">
          <a:xfrm>
            <a:off x="4767263" y="3560763"/>
            <a:ext cx="3184525" cy="37941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7" name="object 10"/>
          <p:cNvSpPr>
            <a:spLocks noChangeArrowheads="1"/>
          </p:cNvSpPr>
          <p:nvPr/>
        </p:nvSpPr>
        <p:spPr bwMode="auto">
          <a:xfrm>
            <a:off x="3694113" y="4164013"/>
            <a:ext cx="4097337" cy="37941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8" name="object 11"/>
          <p:cNvSpPr>
            <a:spLocks noChangeArrowheads="1"/>
          </p:cNvSpPr>
          <p:nvPr/>
        </p:nvSpPr>
        <p:spPr bwMode="auto">
          <a:xfrm>
            <a:off x="3694113" y="4465638"/>
            <a:ext cx="2686050" cy="379412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9" name="object 12"/>
          <p:cNvSpPr>
            <a:spLocks noChangeArrowheads="1"/>
          </p:cNvSpPr>
          <p:nvPr/>
        </p:nvSpPr>
        <p:spPr bwMode="auto">
          <a:xfrm>
            <a:off x="6069013" y="4465638"/>
            <a:ext cx="1238250" cy="379412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80" name="object 13"/>
          <p:cNvSpPr>
            <a:spLocks noChangeArrowheads="1"/>
          </p:cNvSpPr>
          <p:nvPr/>
        </p:nvSpPr>
        <p:spPr bwMode="auto">
          <a:xfrm>
            <a:off x="7070725" y="4465638"/>
            <a:ext cx="1298575" cy="379412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81" name="object 14"/>
          <p:cNvSpPr>
            <a:spLocks noChangeArrowheads="1"/>
          </p:cNvSpPr>
          <p:nvPr/>
        </p:nvSpPr>
        <p:spPr bwMode="auto">
          <a:xfrm>
            <a:off x="3694113" y="4767263"/>
            <a:ext cx="2241550" cy="379412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25875" y="3635375"/>
            <a:ext cx="4391025" cy="14874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1800">
                <a:solidFill>
                  <a:srgbClr val="E36C09"/>
                </a:solidFill>
                <a:latin typeface="Tahoma" pitchFamily="34" charset="0"/>
                <a:cs typeface="Tahoma" pitchFamily="34" charset="0"/>
              </a:rPr>
              <a:t>01204456 Social Networks Data Mining</a:t>
            </a:r>
            <a:endParaRPr lang="th-TH" sz="1800">
              <a:latin typeface="Tahoma" pitchFamily="34" charset="0"/>
              <a:cs typeface="Tahoma" pitchFamily="34" charset="0"/>
            </a:endParaRPr>
          </a:p>
          <a:p>
            <a:pPr marL="12700">
              <a:spcBef>
                <a:spcPts val="13"/>
              </a:spcBef>
            </a:pP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12700">
              <a:lnSpc>
                <a:spcPct val="110000"/>
              </a:lnSpc>
            </a:pPr>
            <a:r>
              <a:rPr lang="th-TH" sz="1800">
                <a:solidFill>
                  <a:srgbClr val="E36C09"/>
                </a:solidFill>
                <a:latin typeface="Tahoma" pitchFamily="34" charset="0"/>
                <a:cs typeface="Tahoma" pitchFamily="34" charset="0"/>
              </a:rPr>
              <a:t>Department of Computer Engineering  Faculty of Engineering, Kasetsart University  Bangkok, Thailand.</a:t>
            </a:r>
            <a:endParaRPr lang="th-TH" sz="1800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386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387" name="object 4"/>
          <p:cNvSpPr>
            <a:spLocks noChangeArrowheads="1"/>
          </p:cNvSpPr>
          <p:nvPr/>
        </p:nvSpPr>
        <p:spPr bwMode="auto">
          <a:xfrm>
            <a:off x="952500" y="523875"/>
            <a:ext cx="7307263" cy="47355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388" name="object 5"/>
          <p:cNvSpPr>
            <a:spLocks noChangeArrowheads="1"/>
          </p:cNvSpPr>
          <p:nvPr/>
        </p:nvSpPr>
        <p:spPr bwMode="auto">
          <a:xfrm>
            <a:off x="1147763" y="719138"/>
            <a:ext cx="6924675" cy="43529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9750" y="5383213"/>
            <a:ext cx="3114675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15" dirty="0">
                <a:latin typeface="Calibri"/>
                <a:cs typeface="Calibri"/>
              </a:rPr>
              <a:t>ErdosRenyiDegDist.nlogo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10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object 2"/>
          <p:cNvSpPr>
            <a:spLocks noChangeArrowheads="1"/>
          </p:cNvSpPr>
          <p:nvPr/>
        </p:nvSpPr>
        <p:spPr bwMode="auto">
          <a:xfrm>
            <a:off x="258763" y="254000"/>
            <a:ext cx="2543175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0" name="object 3"/>
          <p:cNvSpPr>
            <a:spLocks noChangeArrowheads="1"/>
          </p:cNvSpPr>
          <p:nvPr/>
        </p:nvSpPr>
        <p:spPr bwMode="auto">
          <a:xfrm>
            <a:off x="2185988" y="254000"/>
            <a:ext cx="2716212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NetLogo:</a:t>
            </a:r>
            <a:r>
              <a:rPr spc="-75" dirty="0"/>
              <a:t> </a:t>
            </a:r>
            <a:r>
              <a:rPr spc="-5" dirty="0"/>
              <a:t>Layouts</a:t>
            </a:r>
          </a:p>
        </p:txBody>
      </p:sp>
      <p:sp>
        <p:nvSpPr>
          <p:cNvPr id="17412" name="object 5"/>
          <p:cNvSpPr>
            <a:spLocks noChangeArrowheads="1"/>
          </p:cNvSpPr>
          <p:nvPr/>
        </p:nvSpPr>
        <p:spPr bwMode="auto">
          <a:xfrm>
            <a:off x="504825" y="1933575"/>
            <a:ext cx="2333625" cy="23336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3" name="object 6"/>
          <p:cNvSpPr>
            <a:spLocks noChangeArrowheads="1"/>
          </p:cNvSpPr>
          <p:nvPr/>
        </p:nvSpPr>
        <p:spPr bwMode="auto">
          <a:xfrm>
            <a:off x="3648075" y="1147763"/>
            <a:ext cx="2333625" cy="23336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5250" y="1096963"/>
            <a:ext cx="2217738" cy="862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5125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ial</a:t>
            </a:r>
            <a:endParaRPr sz="2400">
              <a:latin typeface="Calibri"/>
              <a:cs typeface="Calibri"/>
            </a:endParaRPr>
          </a:p>
          <a:p>
            <a:pPr marL="12700" fontAlgn="auto">
              <a:spcBef>
                <a:spcPts val="795"/>
              </a:spcBef>
              <a:spcAft>
                <a:spcPts val="0"/>
              </a:spcAft>
              <a:defRPr/>
            </a:pPr>
            <a:r>
              <a:rPr sz="2400" spc="-10" dirty="0">
                <a:latin typeface="Calibri"/>
                <a:cs typeface="Calibri"/>
              </a:rPr>
              <a:t>circle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415" name="object 8"/>
          <p:cNvSpPr>
            <a:spLocks noChangeArrowheads="1"/>
          </p:cNvSpPr>
          <p:nvPr/>
        </p:nvSpPr>
        <p:spPr bwMode="auto">
          <a:xfrm>
            <a:off x="6434138" y="2647950"/>
            <a:ext cx="2333625" cy="23336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78688" y="2279650"/>
            <a:ext cx="636587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dirty="0">
                <a:latin typeface="Calibri"/>
                <a:cs typeface="Calibri"/>
              </a:rPr>
              <a:t>tu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72150" y="5778500"/>
            <a:ext cx="784225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5" dirty="0">
                <a:latin typeface="Calibri"/>
                <a:cs typeface="Calibri"/>
              </a:rPr>
              <a:t>spr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418" name="object 11"/>
          <p:cNvSpPr>
            <a:spLocks noChangeArrowheads="1"/>
          </p:cNvSpPr>
          <p:nvPr/>
        </p:nvSpPr>
        <p:spPr bwMode="auto">
          <a:xfrm>
            <a:off x="3362325" y="3862388"/>
            <a:ext cx="2352675" cy="231616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" name="object 1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7420" name="object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EB9F0848-2B1B-4396-8CA3-74F59D47BF24}" type="slidenum">
              <a:rPr lang="th-TH"/>
              <a:pPr marL="25400"/>
              <a:t>11</a:t>
            </a:fld>
            <a:endParaRPr lang="th-TH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43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843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03313"/>
            <a:ext cx="8010525" cy="28019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i="1" dirty="0">
                <a:latin typeface="Consolas"/>
                <a:cs typeface="Consolas"/>
              </a:rPr>
              <a:t>G</a:t>
            </a:r>
            <a:r>
              <a:rPr sz="2400" dirty="0">
                <a:latin typeface="Consolas"/>
                <a:cs typeface="Consolas"/>
              </a:rPr>
              <a:t>(</a:t>
            </a:r>
            <a:r>
              <a:rPr sz="2400" i="1" dirty="0">
                <a:latin typeface="Consolas"/>
                <a:cs typeface="Consolas"/>
              </a:rPr>
              <a:t>n</a:t>
            </a:r>
            <a:r>
              <a:rPr sz="2400" dirty="0">
                <a:latin typeface="Consolas"/>
                <a:cs typeface="Consolas"/>
              </a:rPr>
              <a:t>,</a:t>
            </a:r>
            <a:r>
              <a:rPr sz="2400" i="1" dirty="0">
                <a:latin typeface="Consolas"/>
                <a:cs typeface="Consolas"/>
              </a:rPr>
              <a:t>p</a:t>
            </a:r>
            <a:r>
              <a:rPr sz="2400" dirty="0">
                <a:latin typeface="Consolas"/>
                <a:cs typeface="Consolas"/>
              </a:rPr>
              <a:t>)</a:t>
            </a:r>
            <a:r>
              <a:rPr sz="2400" dirty="0">
                <a:latin typeface="Tahoma"/>
                <a:cs typeface="Tahoma"/>
              </a:rPr>
              <a:t>: </a:t>
            </a:r>
            <a:r>
              <a:rPr sz="2400" spc="-15" dirty="0">
                <a:latin typeface="Tahoma"/>
                <a:cs typeface="Tahoma"/>
              </a:rPr>
              <a:t>for </a:t>
            </a:r>
            <a:r>
              <a:rPr sz="2400" dirty="0">
                <a:latin typeface="Tahoma"/>
                <a:cs typeface="Tahoma"/>
              </a:rPr>
              <a:t>each </a:t>
            </a:r>
            <a:r>
              <a:rPr sz="2400" spc="-5" dirty="0">
                <a:latin typeface="Tahoma"/>
                <a:cs typeface="Tahoma"/>
              </a:rPr>
              <a:t>potential edge we flip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biased</a:t>
            </a:r>
            <a:r>
              <a:rPr sz="2400" spc="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coin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50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with probability </a:t>
            </a:r>
            <a:r>
              <a:rPr sz="2000" i="1" spc="-5" dirty="0">
                <a:latin typeface="Consolas"/>
                <a:cs typeface="Consolas"/>
              </a:rPr>
              <a:t>p</a:t>
            </a:r>
            <a:r>
              <a:rPr sz="2000" i="1" spc="-480" dirty="0">
                <a:latin typeface="Consolas"/>
                <a:cs typeface="Consolas"/>
              </a:rPr>
              <a:t> </a:t>
            </a:r>
            <a:r>
              <a:rPr sz="2000" spc="-5" dirty="0">
                <a:latin typeface="Tahoma"/>
                <a:cs typeface="Tahoma"/>
              </a:rPr>
              <a:t>we add the edge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with probability </a:t>
            </a:r>
            <a:r>
              <a:rPr sz="2000" spc="-5" dirty="0">
                <a:latin typeface="Consolas"/>
                <a:cs typeface="Consolas"/>
              </a:rPr>
              <a:t>1–</a:t>
            </a:r>
            <a:r>
              <a:rPr sz="2000" i="1" spc="-5" dirty="0">
                <a:latin typeface="Consolas"/>
                <a:cs typeface="Consolas"/>
              </a:rPr>
              <a:t>p</a:t>
            </a:r>
            <a:r>
              <a:rPr sz="2000" i="1" spc="-465" dirty="0">
                <a:latin typeface="Consolas"/>
                <a:cs typeface="Consolas"/>
              </a:rPr>
              <a:t> </a:t>
            </a:r>
            <a:r>
              <a:rPr sz="2000" spc="-5" dirty="0">
                <a:latin typeface="Tahoma"/>
                <a:cs typeface="Tahoma"/>
              </a:rPr>
              <a:t>we </a:t>
            </a:r>
            <a:r>
              <a:rPr sz="2000" dirty="0">
                <a:latin typeface="Tahoma"/>
                <a:cs typeface="Tahoma"/>
              </a:rPr>
              <a:t>don’t</a:t>
            </a:r>
            <a:endParaRPr sz="2000">
              <a:latin typeface="Tahoma"/>
              <a:cs typeface="Tahoma"/>
            </a:endParaRPr>
          </a:p>
          <a:p>
            <a:pPr lvl="1" fontAlgn="auto">
              <a:spcBef>
                <a:spcPts val="25"/>
              </a:spcBef>
              <a:spcAft>
                <a:spcPts val="0"/>
              </a:spcAft>
              <a:buFont typeface="Arial"/>
              <a:buChar char="–"/>
              <a:defRPr/>
            </a:pPr>
            <a:endParaRPr sz="305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What is the </a:t>
            </a:r>
            <a:r>
              <a:rPr sz="2400" spc="-10" dirty="0">
                <a:latin typeface="Tahoma"/>
                <a:cs typeface="Tahoma"/>
              </a:rPr>
              <a:t>probability </a:t>
            </a:r>
            <a:r>
              <a:rPr sz="2400" spc="-5" dirty="0">
                <a:latin typeface="Tahoma"/>
                <a:cs typeface="Tahoma"/>
              </a:rPr>
              <a:t>that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node has 0,1,2,3,…</a:t>
            </a:r>
            <a:r>
              <a:rPr sz="2400" spc="5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edges?</a:t>
            </a:r>
            <a:endParaRPr sz="2400">
              <a:latin typeface="Tahoma"/>
              <a:cs typeface="Tahoma"/>
            </a:endParaRPr>
          </a:p>
          <a:p>
            <a:pPr fontAlgn="auto">
              <a:spcBef>
                <a:spcPts val="5"/>
              </a:spcBef>
              <a:spcAft>
                <a:spcPts val="0"/>
              </a:spcAft>
              <a:buFont typeface="Arial"/>
              <a:buChar char="•"/>
              <a:defRPr/>
            </a:pPr>
            <a:endParaRPr sz="35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Probabilities sum </a:t>
            </a:r>
            <a:r>
              <a:rPr sz="2400" dirty="0">
                <a:latin typeface="Tahoma"/>
                <a:cs typeface="Tahoma"/>
              </a:rPr>
              <a:t>to</a:t>
            </a:r>
            <a:r>
              <a:rPr sz="2400" spc="-7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1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8437" name="object 6"/>
          <p:cNvSpPr>
            <a:spLocks noChangeArrowheads="1"/>
          </p:cNvSpPr>
          <p:nvPr/>
        </p:nvSpPr>
        <p:spPr bwMode="auto">
          <a:xfrm>
            <a:off x="258763" y="254000"/>
            <a:ext cx="5124450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Degree</a:t>
            </a:r>
            <a:r>
              <a:rPr spc="-70" dirty="0"/>
              <a:t> </a:t>
            </a:r>
            <a:r>
              <a:rPr spc="-5" dirty="0"/>
              <a:t>Distribution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8440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060A662C-E470-4C2D-ACF5-B150BB74F136}" type="slidenum">
              <a:rPr lang="th-TH"/>
              <a:pPr marL="25400"/>
              <a:t>12</a:t>
            </a:fld>
            <a:endParaRPr lang="th-TH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9458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9459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7969250" cy="24860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4013" indent="-341313" algn="just">
              <a:buFont typeface="Arial" charset="0"/>
              <a:buChar char="•"/>
              <a:tabLst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What is the maximum degree of a node in a simple (i.e.,  no multiple edges between the same two nodes)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400">
                <a:latin typeface="Tahoma" pitchFamily="34" charset="0"/>
                <a:cs typeface="Tahoma" pitchFamily="34" charset="0"/>
              </a:rPr>
              <a:t>-node  graph?</a:t>
            </a:r>
          </a:p>
          <a:p>
            <a:pPr marL="927100" lvl="1" indent="-457200">
              <a:spcBef>
                <a:spcPts val="1125"/>
              </a:spcBef>
              <a:buFont typeface="Tahoma" pitchFamily="34" charset="0"/>
              <a:buAutoNum type="alphaLcParenR"/>
              <a:tabLst>
                <a:tab pos="355600" algn="l"/>
              </a:tabLst>
            </a:pPr>
            <a:r>
              <a:rPr lang="th-TH" sz="2000" i="1">
                <a:latin typeface="Consolas" pitchFamily="49" charset="0"/>
                <a:cs typeface="Consolas" pitchFamily="49" charset="0"/>
              </a:rPr>
              <a:t>n</a:t>
            </a:r>
            <a:endParaRPr lang="th-TH" sz="2000">
              <a:latin typeface="Consolas" pitchFamily="49" charset="0"/>
              <a:cs typeface="Consolas" pitchFamily="49" charset="0"/>
            </a:endParaRPr>
          </a:p>
          <a:p>
            <a:pPr marL="927100" lvl="1" indent="-457200">
              <a:spcBef>
                <a:spcPts val="1200"/>
              </a:spcBef>
              <a:buFont typeface="Tahoma" pitchFamily="34" charset="0"/>
              <a:buAutoNum type="alphaLcParenR"/>
              <a:tabLst>
                <a:tab pos="355600" algn="l"/>
              </a:tabLst>
            </a:pPr>
            <a:r>
              <a:rPr lang="th-TH" sz="20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–1</a:t>
            </a:r>
          </a:p>
          <a:p>
            <a:pPr marL="927100" lvl="1" indent="-457200">
              <a:spcBef>
                <a:spcPts val="1200"/>
              </a:spcBef>
              <a:buFont typeface="Tahoma" pitchFamily="34" charset="0"/>
              <a:buAutoNum type="alphaLcParenR"/>
              <a:tabLst>
                <a:tab pos="355600" algn="l"/>
              </a:tabLst>
            </a:pPr>
            <a:r>
              <a:rPr lang="th-TH" sz="20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/2</a:t>
            </a:r>
          </a:p>
        </p:txBody>
      </p:sp>
      <p:sp>
        <p:nvSpPr>
          <p:cNvPr id="19461" name="object 6"/>
          <p:cNvSpPr>
            <a:spLocks noChangeArrowheads="1"/>
          </p:cNvSpPr>
          <p:nvPr/>
        </p:nvSpPr>
        <p:spPr bwMode="auto">
          <a:xfrm>
            <a:off x="258763" y="254000"/>
            <a:ext cx="3470275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80" dirty="0"/>
              <a:t> </a:t>
            </a:r>
            <a:r>
              <a:rPr spc="-5" dirty="0"/>
              <a:t>#2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9464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9CAF691D-0674-408E-A22E-CB2DB8253AAA}" type="slidenum">
              <a:rPr lang="th-TH"/>
              <a:pPr marL="25400"/>
              <a:t>13</a:t>
            </a:fld>
            <a:endParaRPr lang="th-TH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0482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483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484" name="object 5"/>
          <p:cNvSpPr>
            <a:spLocks noChangeArrowheads="1"/>
          </p:cNvSpPr>
          <p:nvPr/>
        </p:nvSpPr>
        <p:spPr bwMode="auto">
          <a:xfrm>
            <a:off x="258763" y="254000"/>
            <a:ext cx="31781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485" name="object 6"/>
          <p:cNvSpPr>
            <a:spLocks noChangeArrowheads="1"/>
          </p:cNvSpPr>
          <p:nvPr/>
        </p:nvSpPr>
        <p:spPr bwMode="auto">
          <a:xfrm>
            <a:off x="2819400" y="254000"/>
            <a:ext cx="909638" cy="7540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75" dirty="0"/>
              <a:t> </a:t>
            </a:r>
            <a:r>
              <a:rPr spc="-5" dirty="0"/>
              <a:t>#3</a:t>
            </a:r>
          </a:p>
        </p:txBody>
      </p:sp>
      <p:sp>
        <p:nvSpPr>
          <p:cNvPr id="20487" name="object 8"/>
          <p:cNvSpPr>
            <a:spLocks/>
          </p:cNvSpPr>
          <p:nvPr/>
        </p:nvSpPr>
        <p:spPr bwMode="auto">
          <a:xfrm>
            <a:off x="3000375" y="2571750"/>
            <a:ext cx="1000125" cy="1143000"/>
          </a:xfrm>
          <a:custGeom>
            <a:avLst/>
            <a:gdLst/>
            <a:ahLst/>
            <a:cxnLst>
              <a:cxn ang="0">
                <a:pos x="1000137" y="0"/>
              </a:cxn>
              <a:cxn ang="0">
                <a:pos x="0" y="1143012"/>
              </a:cxn>
            </a:cxnLst>
            <a:rect l="0" t="0" r="r" b="b"/>
            <a:pathLst>
              <a:path w="1000125" h="1143000">
                <a:moveTo>
                  <a:pt x="1000137" y="0"/>
                </a:moveTo>
                <a:lnTo>
                  <a:pt x="0" y="1143012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0488" name="object 9"/>
          <p:cNvSpPr>
            <a:spLocks/>
          </p:cNvSpPr>
          <p:nvPr/>
        </p:nvSpPr>
        <p:spPr bwMode="auto">
          <a:xfrm>
            <a:off x="3000375" y="2928938"/>
            <a:ext cx="1928813" cy="785812"/>
          </a:xfrm>
          <a:custGeom>
            <a:avLst/>
            <a:gdLst/>
            <a:ahLst/>
            <a:cxnLst>
              <a:cxn ang="0">
                <a:pos x="1928825" y="0"/>
              </a:cxn>
              <a:cxn ang="0">
                <a:pos x="0" y="785812"/>
              </a:cxn>
            </a:cxnLst>
            <a:rect l="0" t="0" r="r" b="b"/>
            <a:pathLst>
              <a:path w="1929129" h="786129">
                <a:moveTo>
                  <a:pt x="1928825" y="0"/>
                </a:moveTo>
                <a:lnTo>
                  <a:pt x="0" y="785812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0489" name="object 10"/>
          <p:cNvSpPr>
            <a:spLocks/>
          </p:cNvSpPr>
          <p:nvPr/>
        </p:nvSpPr>
        <p:spPr bwMode="auto">
          <a:xfrm>
            <a:off x="3000375" y="3643313"/>
            <a:ext cx="2357438" cy="71437"/>
          </a:xfrm>
          <a:custGeom>
            <a:avLst/>
            <a:gdLst/>
            <a:ahLst/>
            <a:cxnLst>
              <a:cxn ang="0">
                <a:pos x="2357450" y="0"/>
              </a:cxn>
              <a:cxn ang="0">
                <a:pos x="0" y="71437"/>
              </a:cxn>
            </a:cxnLst>
            <a:rect l="0" t="0" r="r" b="b"/>
            <a:pathLst>
              <a:path w="2357754" h="71754">
                <a:moveTo>
                  <a:pt x="2357450" y="0"/>
                </a:moveTo>
                <a:lnTo>
                  <a:pt x="0" y="7143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0490" name="object 11"/>
          <p:cNvSpPr>
            <a:spLocks/>
          </p:cNvSpPr>
          <p:nvPr/>
        </p:nvSpPr>
        <p:spPr bwMode="auto">
          <a:xfrm>
            <a:off x="3000375" y="3714750"/>
            <a:ext cx="2357438" cy="642938"/>
          </a:xfrm>
          <a:custGeom>
            <a:avLst/>
            <a:gdLst/>
            <a:ahLst/>
            <a:cxnLst>
              <a:cxn ang="0">
                <a:pos x="2357450" y="642937"/>
              </a:cxn>
              <a:cxn ang="0">
                <a:pos x="0" y="0"/>
              </a:cxn>
            </a:cxnLst>
            <a:rect l="0" t="0" r="r" b="b"/>
            <a:pathLst>
              <a:path w="2357754" h="643254">
                <a:moveTo>
                  <a:pt x="2357450" y="64293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0491" name="object 12"/>
          <p:cNvSpPr>
            <a:spLocks/>
          </p:cNvSpPr>
          <p:nvPr/>
        </p:nvSpPr>
        <p:spPr bwMode="auto">
          <a:xfrm>
            <a:off x="3000375" y="3714750"/>
            <a:ext cx="1928813" cy="1143000"/>
          </a:xfrm>
          <a:custGeom>
            <a:avLst/>
            <a:gdLst/>
            <a:ahLst/>
            <a:cxnLst>
              <a:cxn ang="0">
                <a:pos x="1928825" y="1143012"/>
              </a:cxn>
              <a:cxn ang="0">
                <a:pos x="0" y="0"/>
              </a:cxn>
            </a:cxnLst>
            <a:rect l="0" t="0" r="r" b="b"/>
            <a:pathLst>
              <a:path w="1929129" h="1143000">
                <a:moveTo>
                  <a:pt x="1928825" y="1143012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0492" name="object 13"/>
          <p:cNvSpPr>
            <a:spLocks/>
          </p:cNvSpPr>
          <p:nvPr/>
        </p:nvSpPr>
        <p:spPr bwMode="auto">
          <a:xfrm>
            <a:off x="3000375" y="3714750"/>
            <a:ext cx="1214438" cy="1428750"/>
          </a:xfrm>
          <a:custGeom>
            <a:avLst/>
            <a:gdLst/>
            <a:ahLst/>
            <a:cxnLst>
              <a:cxn ang="0">
                <a:pos x="1214450" y="1428762"/>
              </a:cxn>
              <a:cxn ang="0">
                <a:pos x="0" y="0"/>
              </a:cxn>
            </a:cxnLst>
            <a:rect l="0" t="0" r="r" b="b"/>
            <a:pathLst>
              <a:path w="1214754" h="1428750">
                <a:moveTo>
                  <a:pt x="1214450" y="1428762"/>
                </a:moveTo>
                <a:lnTo>
                  <a:pt x="0" y="0"/>
                </a:lnTo>
              </a:path>
            </a:pathLst>
          </a:custGeom>
          <a:noFill/>
          <a:ln w="38099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0493" name="object 14"/>
          <p:cNvSpPr>
            <a:spLocks/>
          </p:cNvSpPr>
          <p:nvPr/>
        </p:nvSpPr>
        <p:spPr bwMode="auto">
          <a:xfrm>
            <a:off x="3000375" y="3714750"/>
            <a:ext cx="214313" cy="1571625"/>
          </a:xfrm>
          <a:custGeom>
            <a:avLst/>
            <a:gdLst/>
            <a:ahLst/>
            <a:cxnLst>
              <a:cxn ang="0">
                <a:pos x="214312" y="1571637"/>
              </a:cxn>
              <a:cxn ang="0">
                <a:pos x="0" y="0"/>
              </a:cxn>
            </a:cxnLst>
            <a:rect l="0" t="0" r="r" b="b"/>
            <a:pathLst>
              <a:path w="214630" h="1571625">
                <a:moveTo>
                  <a:pt x="214312" y="157163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0494" name="object 15"/>
          <p:cNvSpPr>
            <a:spLocks noChangeArrowheads="1"/>
          </p:cNvSpPr>
          <p:nvPr/>
        </p:nvSpPr>
        <p:spPr bwMode="auto">
          <a:xfrm>
            <a:off x="2811463" y="3475038"/>
            <a:ext cx="452437" cy="4508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495" name="object 16"/>
          <p:cNvSpPr>
            <a:spLocks noChangeArrowheads="1"/>
          </p:cNvSpPr>
          <p:nvPr/>
        </p:nvSpPr>
        <p:spPr bwMode="auto">
          <a:xfrm>
            <a:off x="2774950" y="3430588"/>
            <a:ext cx="525463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496" name="object 17"/>
          <p:cNvSpPr>
            <a:spLocks noChangeArrowheads="1"/>
          </p:cNvSpPr>
          <p:nvPr/>
        </p:nvSpPr>
        <p:spPr bwMode="auto">
          <a:xfrm>
            <a:off x="2857500" y="3500438"/>
            <a:ext cx="357188" cy="35718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497" name="object 18"/>
          <p:cNvSpPr>
            <a:spLocks/>
          </p:cNvSpPr>
          <p:nvPr/>
        </p:nvSpPr>
        <p:spPr bwMode="auto">
          <a:xfrm>
            <a:off x="2857500" y="3500438"/>
            <a:ext cx="357188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9" name="object 19"/>
          <p:cNvSpPr txBox="1"/>
          <p:nvPr/>
        </p:nvSpPr>
        <p:spPr>
          <a:xfrm>
            <a:off x="2952750" y="3511550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499" name="object 20"/>
          <p:cNvSpPr>
            <a:spLocks noChangeArrowheads="1"/>
          </p:cNvSpPr>
          <p:nvPr/>
        </p:nvSpPr>
        <p:spPr bwMode="auto">
          <a:xfrm>
            <a:off x="3740150" y="2332038"/>
            <a:ext cx="452438" cy="4508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500" name="object 21"/>
          <p:cNvSpPr>
            <a:spLocks noChangeArrowheads="1"/>
          </p:cNvSpPr>
          <p:nvPr/>
        </p:nvSpPr>
        <p:spPr bwMode="auto">
          <a:xfrm>
            <a:off x="3702050" y="2287588"/>
            <a:ext cx="527050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501" name="object 22"/>
          <p:cNvSpPr>
            <a:spLocks noChangeArrowheads="1"/>
          </p:cNvSpPr>
          <p:nvPr/>
        </p:nvSpPr>
        <p:spPr bwMode="auto">
          <a:xfrm>
            <a:off x="3786188" y="2357438"/>
            <a:ext cx="357187" cy="357187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502" name="object 23"/>
          <p:cNvSpPr>
            <a:spLocks/>
          </p:cNvSpPr>
          <p:nvPr/>
        </p:nvSpPr>
        <p:spPr bwMode="auto">
          <a:xfrm>
            <a:off x="3786188" y="2357438"/>
            <a:ext cx="357187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4" name="object 24"/>
          <p:cNvSpPr txBox="1"/>
          <p:nvPr/>
        </p:nvSpPr>
        <p:spPr>
          <a:xfrm>
            <a:off x="536575" y="1090613"/>
            <a:ext cx="7894638" cy="16097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4013" indent="-341313">
              <a:lnSpc>
                <a:spcPct val="103000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Given a 8-node graph, how many ways can a node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i </a:t>
            </a:r>
            <a:r>
              <a:rPr lang="th-TH" sz="2400">
                <a:latin typeface="Tahoma" pitchFamily="34" charset="0"/>
                <a:cs typeface="Tahoma" pitchFamily="34" charset="0"/>
              </a:rPr>
              <a:t>be  connected to its neighbors to get degree 4?</a:t>
            </a:r>
          </a:p>
          <a:p>
            <a:pPr marL="354013" indent="-341313">
              <a:spcBef>
                <a:spcPts val="25"/>
              </a:spcBef>
              <a:tabLst>
                <a:tab pos="354013" algn="l"/>
                <a:tab pos="355600" algn="l"/>
              </a:tabLst>
            </a:pPr>
            <a:endParaRPr lang="th-TH" sz="3500">
              <a:latin typeface="Times New Roman" pitchFamily="18" charset="0"/>
              <a:cs typeface="Times New Roman" pitchFamily="18" charset="0"/>
            </a:endParaRPr>
          </a:p>
          <a:p>
            <a:pPr marL="354013" indent="-341313" algn="ctr">
              <a:tabLst>
                <a:tab pos="354013" algn="l"/>
                <a:tab pos="355600" algn="l"/>
              </a:tabLst>
            </a:pPr>
            <a:r>
              <a:rPr lang="th-TH" sz="2000" i="1">
                <a:latin typeface="Consolas" pitchFamily="49" charset="0"/>
                <a:cs typeface="Consolas" pitchFamily="49" charset="0"/>
              </a:rPr>
              <a:t>A</a:t>
            </a:r>
            <a:endParaRPr lang="th-TH" sz="2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504" name="object 25"/>
          <p:cNvSpPr>
            <a:spLocks noChangeArrowheads="1"/>
          </p:cNvSpPr>
          <p:nvPr/>
        </p:nvSpPr>
        <p:spPr bwMode="auto">
          <a:xfrm>
            <a:off x="4668838" y="2687638"/>
            <a:ext cx="452437" cy="4540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505" name="object 26"/>
          <p:cNvSpPr>
            <a:spLocks noChangeArrowheads="1"/>
          </p:cNvSpPr>
          <p:nvPr/>
        </p:nvSpPr>
        <p:spPr bwMode="auto">
          <a:xfrm>
            <a:off x="4630738" y="2644775"/>
            <a:ext cx="527050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506" name="object 27"/>
          <p:cNvSpPr>
            <a:spLocks noChangeArrowheads="1"/>
          </p:cNvSpPr>
          <p:nvPr/>
        </p:nvSpPr>
        <p:spPr bwMode="auto">
          <a:xfrm>
            <a:off x="4714875" y="2714625"/>
            <a:ext cx="357188" cy="357188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507" name="object 28"/>
          <p:cNvSpPr>
            <a:spLocks/>
          </p:cNvSpPr>
          <p:nvPr/>
        </p:nvSpPr>
        <p:spPr bwMode="auto">
          <a:xfrm>
            <a:off x="4714875" y="2714625"/>
            <a:ext cx="357188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" name="object 29"/>
          <p:cNvSpPr txBox="1"/>
          <p:nvPr/>
        </p:nvSpPr>
        <p:spPr>
          <a:xfrm>
            <a:off x="4811713" y="2725738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B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509" name="object 30"/>
          <p:cNvSpPr>
            <a:spLocks noChangeArrowheads="1"/>
          </p:cNvSpPr>
          <p:nvPr/>
        </p:nvSpPr>
        <p:spPr bwMode="auto">
          <a:xfrm>
            <a:off x="5097463" y="3403600"/>
            <a:ext cx="452437" cy="45085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510" name="object 31"/>
          <p:cNvSpPr>
            <a:spLocks noChangeArrowheads="1"/>
          </p:cNvSpPr>
          <p:nvPr/>
        </p:nvSpPr>
        <p:spPr bwMode="auto">
          <a:xfrm>
            <a:off x="5060950" y="3359150"/>
            <a:ext cx="525463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511" name="object 32"/>
          <p:cNvSpPr>
            <a:spLocks noChangeArrowheads="1"/>
          </p:cNvSpPr>
          <p:nvPr/>
        </p:nvSpPr>
        <p:spPr bwMode="auto">
          <a:xfrm>
            <a:off x="5143500" y="3429000"/>
            <a:ext cx="357188" cy="357188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512" name="object 33"/>
          <p:cNvSpPr>
            <a:spLocks/>
          </p:cNvSpPr>
          <p:nvPr/>
        </p:nvSpPr>
        <p:spPr bwMode="auto">
          <a:xfrm>
            <a:off x="5143500" y="3429000"/>
            <a:ext cx="357188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" name="object 34"/>
          <p:cNvSpPr txBox="1"/>
          <p:nvPr/>
        </p:nvSpPr>
        <p:spPr>
          <a:xfrm>
            <a:off x="5240338" y="344011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C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514" name="object 35"/>
          <p:cNvSpPr>
            <a:spLocks noChangeArrowheads="1"/>
          </p:cNvSpPr>
          <p:nvPr/>
        </p:nvSpPr>
        <p:spPr bwMode="auto">
          <a:xfrm>
            <a:off x="5097463" y="4116388"/>
            <a:ext cx="452437" cy="45402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515" name="object 36"/>
          <p:cNvSpPr>
            <a:spLocks noChangeArrowheads="1"/>
          </p:cNvSpPr>
          <p:nvPr/>
        </p:nvSpPr>
        <p:spPr bwMode="auto">
          <a:xfrm>
            <a:off x="5060950" y="4073525"/>
            <a:ext cx="525463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516" name="object 37"/>
          <p:cNvSpPr>
            <a:spLocks noChangeArrowheads="1"/>
          </p:cNvSpPr>
          <p:nvPr/>
        </p:nvSpPr>
        <p:spPr bwMode="auto">
          <a:xfrm>
            <a:off x="5143500" y="4143375"/>
            <a:ext cx="357188" cy="357188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517" name="object 38"/>
          <p:cNvSpPr>
            <a:spLocks/>
          </p:cNvSpPr>
          <p:nvPr/>
        </p:nvSpPr>
        <p:spPr bwMode="auto">
          <a:xfrm>
            <a:off x="5143500" y="4143375"/>
            <a:ext cx="357188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0518" name="object 39"/>
          <p:cNvSpPr>
            <a:spLocks noChangeArrowheads="1"/>
          </p:cNvSpPr>
          <p:nvPr/>
        </p:nvSpPr>
        <p:spPr bwMode="auto">
          <a:xfrm>
            <a:off x="4668838" y="4618038"/>
            <a:ext cx="452437" cy="450850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519" name="object 40"/>
          <p:cNvSpPr>
            <a:spLocks noChangeArrowheads="1"/>
          </p:cNvSpPr>
          <p:nvPr/>
        </p:nvSpPr>
        <p:spPr bwMode="auto">
          <a:xfrm>
            <a:off x="4630738" y="4573588"/>
            <a:ext cx="527050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520" name="object 41"/>
          <p:cNvSpPr>
            <a:spLocks noChangeArrowheads="1"/>
          </p:cNvSpPr>
          <p:nvPr/>
        </p:nvSpPr>
        <p:spPr bwMode="auto">
          <a:xfrm>
            <a:off x="4714875" y="4643438"/>
            <a:ext cx="357188" cy="357187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521" name="object 42"/>
          <p:cNvSpPr>
            <a:spLocks/>
          </p:cNvSpPr>
          <p:nvPr/>
        </p:nvSpPr>
        <p:spPr bwMode="auto">
          <a:xfrm>
            <a:off x="4714875" y="4643438"/>
            <a:ext cx="357188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3" name="object 43"/>
          <p:cNvSpPr txBox="1"/>
          <p:nvPr/>
        </p:nvSpPr>
        <p:spPr>
          <a:xfrm>
            <a:off x="4811713" y="4154488"/>
            <a:ext cx="593725" cy="8334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413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D</a:t>
            </a:r>
            <a:endParaRPr sz="2000">
              <a:latin typeface="Consolas"/>
              <a:cs typeface="Consolas"/>
            </a:endParaRPr>
          </a:p>
          <a:p>
            <a:pPr marL="12700" fontAlgn="auto">
              <a:spcBef>
                <a:spcPts val="1535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523" name="object 44"/>
          <p:cNvSpPr>
            <a:spLocks noChangeArrowheads="1"/>
          </p:cNvSpPr>
          <p:nvPr/>
        </p:nvSpPr>
        <p:spPr bwMode="auto">
          <a:xfrm>
            <a:off x="3954463" y="4903788"/>
            <a:ext cx="452437" cy="45085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524" name="object 45"/>
          <p:cNvSpPr>
            <a:spLocks noChangeArrowheads="1"/>
          </p:cNvSpPr>
          <p:nvPr/>
        </p:nvSpPr>
        <p:spPr bwMode="auto">
          <a:xfrm>
            <a:off x="3917950" y="4859338"/>
            <a:ext cx="525463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525" name="object 46"/>
          <p:cNvSpPr>
            <a:spLocks noChangeArrowheads="1"/>
          </p:cNvSpPr>
          <p:nvPr/>
        </p:nvSpPr>
        <p:spPr bwMode="auto">
          <a:xfrm>
            <a:off x="4000500" y="4929188"/>
            <a:ext cx="357188" cy="357187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526" name="object 47"/>
          <p:cNvSpPr>
            <a:spLocks/>
          </p:cNvSpPr>
          <p:nvPr/>
        </p:nvSpPr>
        <p:spPr bwMode="auto">
          <a:xfrm>
            <a:off x="4000500" y="4929188"/>
            <a:ext cx="357188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8" name="object 48"/>
          <p:cNvSpPr txBox="1"/>
          <p:nvPr/>
        </p:nvSpPr>
        <p:spPr>
          <a:xfrm>
            <a:off x="4095750" y="4940300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528" name="object 49"/>
          <p:cNvSpPr>
            <a:spLocks noChangeArrowheads="1"/>
          </p:cNvSpPr>
          <p:nvPr/>
        </p:nvSpPr>
        <p:spPr bwMode="auto">
          <a:xfrm>
            <a:off x="3025775" y="5118100"/>
            <a:ext cx="452438" cy="450850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529" name="object 50"/>
          <p:cNvSpPr>
            <a:spLocks noChangeArrowheads="1"/>
          </p:cNvSpPr>
          <p:nvPr/>
        </p:nvSpPr>
        <p:spPr bwMode="auto">
          <a:xfrm>
            <a:off x="2989263" y="5073650"/>
            <a:ext cx="525462" cy="4635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530" name="object 51"/>
          <p:cNvSpPr>
            <a:spLocks noChangeArrowheads="1"/>
          </p:cNvSpPr>
          <p:nvPr/>
        </p:nvSpPr>
        <p:spPr bwMode="auto">
          <a:xfrm>
            <a:off x="3071813" y="5143500"/>
            <a:ext cx="357187" cy="357188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0531" name="object 52"/>
          <p:cNvSpPr>
            <a:spLocks/>
          </p:cNvSpPr>
          <p:nvPr/>
        </p:nvSpPr>
        <p:spPr bwMode="auto">
          <a:xfrm>
            <a:off x="3071813" y="5143500"/>
            <a:ext cx="357187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" name="object 53"/>
          <p:cNvSpPr txBox="1"/>
          <p:nvPr/>
        </p:nvSpPr>
        <p:spPr>
          <a:xfrm>
            <a:off x="3167063" y="515461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G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6" name="object 5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20534" name="object 5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A6A6AAA5-AD63-486E-ADFF-26894E2BA8AE}" type="slidenum">
              <a:rPr lang="th-TH"/>
              <a:pPr marL="25400"/>
              <a:t>14</a:t>
            </a:fld>
            <a:endParaRPr lang="th-TH"/>
          </a:p>
        </p:txBody>
      </p:sp>
      <p:sp>
        <p:nvSpPr>
          <p:cNvPr id="54" name="object 54"/>
          <p:cNvSpPr txBox="1"/>
          <p:nvPr/>
        </p:nvSpPr>
        <p:spPr>
          <a:xfrm>
            <a:off x="6508750" y="2900363"/>
            <a:ext cx="350838" cy="584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4200" baseline="-19841" dirty="0">
                <a:latin typeface="Consolas"/>
                <a:cs typeface="Consolas"/>
              </a:rPr>
              <a:t>(</a:t>
            </a:r>
            <a:r>
              <a:rPr sz="1850" spc="5" dirty="0">
                <a:latin typeface="Consolas"/>
                <a:cs typeface="Consolas"/>
              </a:rPr>
              <a:t>7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704013" y="3024188"/>
            <a:ext cx="938212" cy="534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775" spc="7" baseline="-25525" dirty="0">
                <a:latin typeface="Consolas"/>
                <a:cs typeface="Consolas"/>
              </a:rPr>
              <a:t>4</a:t>
            </a:r>
            <a:r>
              <a:rPr dirty="0">
                <a:latin typeface="Consolas"/>
                <a:cs typeface="Consolas"/>
              </a:rPr>
              <a:t>)=35</a:t>
            </a:r>
            <a:endParaRPr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06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07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08" name="object 5"/>
          <p:cNvSpPr>
            <a:spLocks noChangeArrowheads="1"/>
          </p:cNvSpPr>
          <p:nvPr/>
        </p:nvSpPr>
        <p:spPr bwMode="auto">
          <a:xfrm>
            <a:off x="258763" y="254000"/>
            <a:ext cx="34702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80" dirty="0"/>
              <a:t> </a:t>
            </a:r>
            <a:r>
              <a:rPr spc="-5" dirty="0"/>
              <a:t>#4</a:t>
            </a:r>
          </a:p>
        </p:txBody>
      </p:sp>
      <p:sp>
        <p:nvSpPr>
          <p:cNvPr id="21510" name="object 7"/>
          <p:cNvSpPr>
            <a:spLocks/>
          </p:cNvSpPr>
          <p:nvPr/>
        </p:nvSpPr>
        <p:spPr bwMode="auto">
          <a:xfrm>
            <a:off x="3000375" y="2571750"/>
            <a:ext cx="1000125" cy="1143000"/>
          </a:xfrm>
          <a:custGeom>
            <a:avLst/>
            <a:gdLst/>
            <a:ahLst/>
            <a:cxnLst>
              <a:cxn ang="0">
                <a:pos x="1000137" y="0"/>
              </a:cxn>
              <a:cxn ang="0">
                <a:pos x="0" y="1143012"/>
              </a:cxn>
            </a:cxnLst>
            <a:rect l="0" t="0" r="r" b="b"/>
            <a:pathLst>
              <a:path w="1000125" h="1143000">
                <a:moveTo>
                  <a:pt x="1000137" y="0"/>
                </a:moveTo>
                <a:lnTo>
                  <a:pt x="0" y="1143012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11" name="object 8"/>
          <p:cNvSpPr>
            <a:spLocks/>
          </p:cNvSpPr>
          <p:nvPr/>
        </p:nvSpPr>
        <p:spPr bwMode="auto">
          <a:xfrm>
            <a:off x="3000375" y="2928938"/>
            <a:ext cx="1928813" cy="785812"/>
          </a:xfrm>
          <a:custGeom>
            <a:avLst/>
            <a:gdLst/>
            <a:ahLst/>
            <a:cxnLst>
              <a:cxn ang="0">
                <a:pos x="1928825" y="0"/>
              </a:cxn>
              <a:cxn ang="0">
                <a:pos x="0" y="785812"/>
              </a:cxn>
            </a:cxnLst>
            <a:rect l="0" t="0" r="r" b="b"/>
            <a:pathLst>
              <a:path w="1929129" h="786129">
                <a:moveTo>
                  <a:pt x="1928825" y="0"/>
                </a:moveTo>
                <a:lnTo>
                  <a:pt x="0" y="785812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12" name="object 9"/>
          <p:cNvSpPr>
            <a:spLocks/>
          </p:cNvSpPr>
          <p:nvPr/>
        </p:nvSpPr>
        <p:spPr bwMode="auto">
          <a:xfrm>
            <a:off x="3000375" y="3643313"/>
            <a:ext cx="2357438" cy="71437"/>
          </a:xfrm>
          <a:custGeom>
            <a:avLst/>
            <a:gdLst/>
            <a:ahLst/>
            <a:cxnLst>
              <a:cxn ang="0">
                <a:pos x="2357450" y="0"/>
              </a:cxn>
              <a:cxn ang="0">
                <a:pos x="0" y="71437"/>
              </a:cxn>
            </a:cxnLst>
            <a:rect l="0" t="0" r="r" b="b"/>
            <a:pathLst>
              <a:path w="2357754" h="71754">
                <a:moveTo>
                  <a:pt x="2357450" y="0"/>
                </a:moveTo>
                <a:lnTo>
                  <a:pt x="0" y="7143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13" name="object 10"/>
          <p:cNvSpPr>
            <a:spLocks/>
          </p:cNvSpPr>
          <p:nvPr/>
        </p:nvSpPr>
        <p:spPr bwMode="auto">
          <a:xfrm>
            <a:off x="3000375" y="3714750"/>
            <a:ext cx="2357438" cy="642938"/>
          </a:xfrm>
          <a:custGeom>
            <a:avLst/>
            <a:gdLst/>
            <a:ahLst/>
            <a:cxnLst>
              <a:cxn ang="0">
                <a:pos x="2357450" y="642937"/>
              </a:cxn>
              <a:cxn ang="0">
                <a:pos x="0" y="0"/>
              </a:cxn>
            </a:cxnLst>
            <a:rect l="0" t="0" r="r" b="b"/>
            <a:pathLst>
              <a:path w="2357754" h="643254">
                <a:moveTo>
                  <a:pt x="2357450" y="64293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14" name="object 11"/>
          <p:cNvSpPr>
            <a:spLocks/>
          </p:cNvSpPr>
          <p:nvPr/>
        </p:nvSpPr>
        <p:spPr bwMode="auto">
          <a:xfrm>
            <a:off x="3000375" y="3714750"/>
            <a:ext cx="1928813" cy="1143000"/>
          </a:xfrm>
          <a:custGeom>
            <a:avLst/>
            <a:gdLst/>
            <a:ahLst/>
            <a:cxnLst>
              <a:cxn ang="0">
                <a:pos x="1928825" y="1143012"/>
              </a:cxn>
              <a:cxn ang="0">
                <a:pos x="0" y="0"/>
              </a:cxn>
            </a:cxnLst>
            <a:rect l="0" t="0" r="r" b="b"/>
            <a:pathLst>
              <a:path w="1929129" h="1143000">
                <a:moveTo>
                  <a:pt x="1928825" y="1143012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15" name="object 12"/>
          <p:cNvSpPr>
            <a:spLocks/>
          </p:cNvSpPr>
          <p:nvPr/>
        </p:nvSpPr>
        <p:spPr bwMode="auto">
          <a:xfrm>
            <a:off x="3000375" y="3714750"/>
            <a:ext cx="1214438" cy="1428750"/>
          </a:xfrm>
          <a:custGeom>
            <a:avLst/>
            <a:gdLst/>
            <a:ahLst/>
            <a:cxnLst>
              <a:cxn ang="0">
                <a:pos x="1214450" y="1428762"/>
              </a:cxn>
              <a:cxn ang="0">
                <a:pos x="0" y="0"/>
              </a:cxn>
            </a:cxnLst>
            <a:rect l="0" t="0" r="r" b="b"/>
            <a:pathLst>
              <a:path w="1214754" h="1428750">
                <a:moveTo>
                  <a:pt x="1214450" y="1428762"/>
                </a:moveTo>
                <a:lnTo>
                  <a:pt x="0" y="0"/>
                </a:lnTo>
              </a:path>
            </a:pathLst>
          </a:custGeom>
          <a:noFill/>
          <a:ln w="38099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16" name="object 13"/>
          <p:cNvSpPr>
            <a:spLocks/>
          </p:cNvSpPr>
          <p:nvPr/>
        </p:nvSpPr>
        <p:spPr bwMode="auto">
          <a:xfrm>
            <a:off x="3000375" y="3714750"/>
            <a:ext cx="214313" cy="1571625"/>
          </a:xfrm>
          <a:custGeom>
            <a:avLst/>
            <a:gdLst/>
            <a:ahLst/>
            <a:cxnLst>
              <a:cxn ang="0">
                <a:pos x="214312" y="1571637"/>
              </a:cxn>
              <a:cxn ang="0">
                <a:pos x="0" y="0"/>
              </a:cxn>
            </a:cxnLst>
            <a:rect l="0" t="0" r="r" b="b"/>
            <a:pathLst>
              <a:path w="214630" h="1571625">
                <a:moveTo>
                  <a:pt x="214312" y="157163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17" name="object 14"/>
          <p:cNvSpPr>
            <a:spLocks noChangeArrowheads="1"/>
          </p:cNvSpPr>
          <p:nvPr/>
        </p:nvSpPr>
        <p:spPr bwMode="auto">
          <a:xfrm>
            <a:off x="2811463" y="3475038"/>
            <a:ext cx="452437" cy="4508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18" name="object 15"/>
          <p:cNvSpPr>
            <a:spLocks noChangeArrowheads="1"/>
          </p:cNvSpPr>
          <p:nvPr/>
        </p:nvSpPr>
        <p:spPr bwMode="auto">
          <a:xfrm>
            <a:off x="2774950" y="3430588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19" name="object 16"/>
          <p:cNvSpPr>
            <a:spLocks noChangeArrowheads="1"/>
          </p:cNvSpPr>
          <p:nvPr/>
        </p:nvSpPr>
        <p:spPr bwMode="auto">
          <a:xfrm>
            <a:off x="2857500" y="3500438"/>
            <a:ext cx="357188" cy="3571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20" name="object 17"/>
          <p:cNvSpPr>
            <a:spLocks/>
          </p:cNvSpPr>
          <p:nvPr/>
        </p:nvSpPr>
        <p:spPr bwMode="auto">
          <a:xfrm>
            <a:off x="2857500" y="3500438"/>
            <a:ext cx="357188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" name="object 18"/>
          <p:cNvSpPr txBox="1"/>
          <p:nvPr/>
        </p:nvSpPr>
        <p:spPr>
          <a:xfrm>
            <a:off x="2952750" y="3511550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1522" name="object 19"/>
          <p:cNvSpPr>
            <a:spLocks noChangeArrowheads="1"/>
          </p:cNvSpPr>
          <p:nvPr/>
        </p:nvSpPr>
        <p:spPr bwMode="auto">
          <a:xfrm>
            <a:off x="3740150" y="2332038"/>
            <a:ext cx="452438" cy="4508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23" name="object 20"/>
          <p:cNvSpPr>
            <a:spLocks noChangeArrowheads="1"/>
          </p:cNvSpPr>
          <p:nvPr/>
        </p:nvSpPr>
        <p:spPr bwMode="auto">
          <a:xfrm>
            <a:off x="3702050" y="2287588"/>
            <a:ext cx="527050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24" name="object 21"/>
          <p:cNvSpPr>
            <a:spLocks noChangeArrowheads="1"/>
          </p:cNvSpPr>
          <p:nvPr/>
        </p:nvSpPr>
        <p:spPr bwMode="auto">
          <a:xfrm>
            <a:off x="3786188" y="2357438"/>
            <a:ext cx="357187" cy="35718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25" name="object 22"/>
          <p:cNvSpPr>
            <a:spLocks/>
          </p:cNvSpPr>
          <p:nvPr/>
        </p:nvSpPr>
        <p:spPr bwMode="auto">
          <a:xfrm>
            <a:off x="3786188" y="2357438"/>
            <a:ext cx="357187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26" name="object 23"/>
          <p:cNvSpPr>
            <a:spLocks noChangeArrowheads="1"/>
          </p:cNvSpPr>
          <p:nvPr/>
        </p:nvSpPr>
        <p:spPr bwMode="auto">
          <a:xfrm>
            <a:off x="4668838" y="2687638"/>
            <a:ext cx="452437" cy="4540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27" name="object 24"/>
          <p:cNvSpPr>
            <a:spLocks noChangeArrowheads="1"/>
          </p:cNvSpPr>
          <p:nvPr/>
        </p:nvSpPr>
        <p:spPr bwMode="auto">
          <a:xfrm>
            <a:off x="4630738" y="2644775"/>
            <a:ext cx="527050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28" name="object 25"/>
          <p:cNvSpPr>
            <a:spLocks noChangeArrowheads="1"/>
          </p:cNvSpPr>
          <p:nvPr/>
        </p:nvSpPr>
        <p:spPr bwMode="auto">
          <a:xfrm>
            <a:off x="4714875" y="2714625"/>
            <a:ext cx="357188" cy="357188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29" name="object 26"/>
          <p:cNvSpPr>
            <a:spLocks/>
          </p:cNvSpPr>
          <p:nvPr/>
        </p:nvSpPr>
        <p:spPr bwMode="auto">
          <a:xfrm>
            <a:off x="4714875" y="2714625"/>
            <a:ext cx="357188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30" name="object 27"/>
          <p:cNvSpPr>
            <a:spLocks noChangeArrowheads="1"/>
          </p:cNvSpPr>
          <p:nvPr/>
        </p:nvSpPr>
        <p:spPr bwMode="auto">
          <a:xfrm>
            <a:off x="5097463" y="3403600"/>
            <a:ext cx="452437" cy="4508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31" name="object 28"/>
          <p:cNvSpPr>
            <a:spLocks noChangeArrowheads="1"/>
          </p:cNvSpPr>
          <p:nvPr/>
        </p:nvSpPr>
        <p:spPr bwMode="auto">
          <a:xfrm>
            <a:off x="5060950" y="3359150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32" name="object 29"/>
          <p:cNvSpPr>
            <a:spLocks noChangeArrowheads="1"/>
          </p:cNvSpPr>
          <p:nvPr/>
        </p:nvSpPr>
        <p:spPr bwMode="auto">
          <a:xfrm>
            <a:off x="5143500" y="3429000"/>
            <a:ext cx="357188" cy="357188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33" name="object 30"/>
          <p:cNvSpPr>
            <a:spLocks/>
          </p:cNvSpPr>
          <p:nvPr/>
        </p:nvSpPr>
        <p:spPr bwMode="auto">
          <a:xfrm>
            <a:off x="5143500" y="3429000"/>
            <a:ext cx="357188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" name="object 31"/>
          <p:cNvSpPr txBox="1"/>
          <p:nvPr/>
        </p:nvSpPr>
        <p:spPr>
          <a:xfrm>
            <a:off x="5240338" y="344011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C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1535" name="object 32"/>
          <p:cNvSpPr>
            <a:spLocks noChangeArrowheads="1"/>
          </p:cNvSpPr>
          <p:nvPr/>
        </p:nvSpPr>
        <p:spPr bwMode="auto">
          <a:xfrm>
            <a:off x="5097463" y="4116388"/>
            <a:ext cx="452437" cy="45402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36" name="object 33"/>
          <p:cNvSpPr>
            <a:spLocks noChangeArrowheads="1"/>
          </p:cNvSpPr>
          <p:nvPr/>
        </p:nvSpPr>
        <p:spPr bwMode="auto">
          <a:xfrm>
            <a:off x="5060950" y="4073525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37" name="object 34"/>
          <p:cNvSpPr>
            <a:spLocks noChangeArrowheads="1"/>
          </p:cNvSpPr>
          <p:nvPr/>
        </p:nvSpPr>
        <p:spPr bwMode="auto">
          <a:xfrm>
            <a:off x="5143500" y="4143375"/>
            <a:ext cx="357188" cy="357188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38" name="object 35"/>
          <p:cNvSpPr>
            <a:spLocks/>
          </p:cNvSpPr>
          <p:nvPr/>
        </p:nvSpPr>
        <p:spPr bwMode="auto">
          <a:xfrm>
            <a:off x="5143500" y="4143375"/>
            <a:ext cx="357188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1539" name="object 36"/>
          <p:cNvSpPr>
            <a:spLocks noChangeArrowheads="1"/>
          </p:cNvSpPr>
          <p:nvPr/>
        </p:nvSpPr>
        <p:spPr bwMode="auto">
          <a:xfrm>
            <a:off x="4668838" y="4618038"/>
            <a:ext cx="452437" cy="450850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40" name="object 37"/>
          <p:cNvSpPr>
            <a:spLocks noChangeArrowheads="1"/>
          </p:cNvSpPr>
          <p:nvPr/>
        </p:nvSpPr>
        <p:spPr bwMode="auto">
          <a:xfrm>
            <a:off x="4630738" y="4573588"/>
            <a:ext cx="527050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41" name="object 38"/>
          <p:cNvSpPr>
            <a:spLocks noChangeArrowheads="1"/>
          </p:cNvSpPr>
          <p:nvPr/>
        </p:nvSpPr>
        <p:spPr bwMode="auto">
          <a:xfrm>
            <a:off x="4714875" y="4643438"/>
            <a:ext cx="357188" cy="357187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42" name="object 39"/>
          <p:cNvSpPr>
            <a:spLocks/>
          </p:cNvSpPr>
          <p:nvPr/>
        </p:nvSpPr>
        <p:spPr bwMode="auto">
          <a:xfrm>
            <a:off x="4714875" y="4643438"/>
            <a:ext cx="357188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" name="object 40"/>
          <p:cNvSpPr txBox="1"/>
          <p:nvPr/>
        </p:nvSpPr>
        <p:spPr>
          <a:xfrm>
            <a:off x="4811713" y="4154488"/>
            <a:ext cx="593725" cy="8334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413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D</a:t>
            </a:r>
            <a:endParaRPr sz="2000">
              <a:latin typeface="Consolas"/>
              <a:cs typeface="Consolas"/>
            </a:endParaRPr>
          </a:p>
          <a:p>
            <a:pPr marL="12700" fontAlgn="auto">
              <a:spcBef>
                <a:spcPts val="1535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1544" name="object 41"/>
          <p:cNvSpPr>
            <a:spLocks noChangeArrowheads="1"/>
          </p:cNvSpPr>
          <p:nvPr/>
        </p:nvSpPr>
        <p:spPr bwMode="auto">
          <a:xfrm>
            <a:off x="3954463" y="4903788"/>
            <a:ext cx="452437" cy="450850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45" name="object 42"/>
          <p:cNvSpPr>
            <a:spLocks noChangeArrowheads="1"/>
          </p:cNvSpPr>
          <p:nvPr/>
        </p:nvSpPr>
        <p:spPr bwMode="auto">
          <a:xfrm>
            <a:off x="3917950" y="4859338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46" name="object 43"/>
          <p:cNvSpPr>
            <a:spLocks noChangeArrowheads="1"/>
          </p:cNvSpPr>
          <p:nvPr/>
        </p:nvSpPr>
        <p:spPr bwMode="auto">
          <a:xfrm>
            <a:off x="4000500" y="4929188"/>
            <a:ext cx="357188" cy="357187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47" name="object 44"/>
          <p:cNvSpPr>
            <a:spLocks/>
          </p:cNvSpPr>
          <p:nvPr/>
        </p:nvSpPr>
        <p:spPr bwMode="auto">
          <a:xfrm>
            <a:off x="4000500" y="4929188"/>
            <a:ext cx="357188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" name="object 45"/>
          <p:cNvSpPr txBox="1"/>
          <p:nvPr/>
        </p:nvSpPr>
        <p:spPr>
          <a:xfrm>
            <a:off x="4095750" y="4940300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1549" name="object 46"/>
          <p:cNvSpPr>
            <a:spLocks noChangeArrowheads="1"/>
          </p:cNvSpPr>
          <p:nvPr/>
        </p:nvSpPr>
        <p:spPr bwMode="auto">
          <a:xfrm>
            <a:off x="3025775" y="5118100"/>
            <a:ext cx="452438" cy="45085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50" name="object 47"/>
          <p:cNvSpPr>
            <a:spLocks noChangeArrowheads="1"/>
          </p:cNvSpPr>
          <p:nvPr/>
        </p:nvSpPr>
        <p:spPr bwMode="auto">
          <a:xfrm>
            <a:off x="2989263" y="5073650"/>
            <a:ext cx="525462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51" name="object 48"/>
          <p:cNvSpPr>
            <a:spLocks noChangeArrowheads="1"/>
          </p:cNvSpPr>
          <p:nvPr/>
        </p:nvSpPr>
        <p:spPr bwMode="auto">
          <a:xfrm>
            <a:off x="3071813" y="5143500"/>
            <a:ext cx="357187" cy="357188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552" name="object 49"/>
          <p:cNvSpPr>
            <a:spLocks/>
          </p:cNvSpPr>
          <p:nvPr/>
        </p:nvSpPr>
        <p:spPr bwMode="auto">
          <a:xfrm>
            <a:off x="3071813" y="5143500"/>
            <a:ext cx="357187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0" name="object 50"/>
          <p:cNvSpPr txBox="1"/>
          <p:nvPr/>
        </p:nvSpPr>
        <p:spPr>
          <a:xfrm>
            <a:off x="3167063" y="515461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G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2" name="object 5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21555" name="object 5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0D2D2B5B-D308-4B0D-8A9B-7F70BCAEDCEB}" type="slidenum">
              <a:rPr lang="th-TH"/>
              <a:pPr marL="25400"/>
              <a:t>15</a:t>
            </a:fld>
            <a:endParaRPr lang="th-TH"/>
          </a:p>
        </p:txBody>
      </p:sp>
      <p:sp>
        <p:nvSpPr>
          <p:cNvPr id="51" name="object 51"/>
          <p:cNvSpPr txBox="1"/>
          <p:nvPr/>
        </p:nvSpPr>
        <p:spPr>
          <a:xfrm>
            <a:off x="536575" y="1096963"/>
            <a:ext cx="8047038" cy="23891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ct val="102000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Given a 8-node graph and probability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 </a:t>
            </a:r>
            <a:r>
              <a:rPr lang="th-TH" sz="2400">
                <a:latin typeface="Tahoma" pitchFamily="34" charset="0"/>
                <a:cs typeface="Tahoma" pitchFamily="34" charset="0"/>
              </a:rPr>
              <a:t>of any two nodes  sharing an edge, what is the probability that a node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i  </a:t>
            </a:r>
            <a:r>
              <a:rPr lang="th-TH" sz="2400">
                <a:latin typeface="Tahoma" pitchFamily="34" charset="0"/>
                <a:cs typeface="Tahoma" pitchFamily="34" charset="0"/>
              </a:rPr>
              <a:t>has degree 4?</a:t>
            </a:r>
          </a:p>
          <a:p>
            <a:pPr marL="355600" indent="-342900" algn="ctr">
              <a:spcBef>
                <a:spcPts val="1225"/>
              </a:spcBef>
              <a:tabLst>
                <a:tab pos="354013" algn="l"/>
                <a:tab pos="355600" algn="l"/>
              </a:tabLst>
            </a:pPr>
            <a:r>
              <a:rPr lang="th-TH" sz="2000" i="1">
                <a:latin typeface="Consolas" pitchFamily="49" charset="0"/>
                <a:cs typeface="Consolas" pitchFamily="49" charset="0"/>
              </a:rPr>
              <a:t>A</a:t>
            </a:r>
            <a:endParaRPr lang="th-TH" sz="2000">
              <a:latin typeface="Consolas" pitchFamily="49" charset="0"/>
              <a:cs typeface="Consolas" pitchFamily="49" charset="0"/>
            </a:endParaRPr>
          </a:p>
          <a:p>
            <a:pPr marL="355600" indent="-342900" algn="ctr">
              <a:lnSpc>
                <a:spcPts val="2375"/>
              </a:lnSpc>
              <a:spcBef>
                <a:spcPts val="413"/>
              </a:spcBef>
              <a:tabLst>
                <a:tab pos="354013" algn="l"/>
                <a:tab pos="355600" algn="l"/>
              </a:tabLst>
            </a:pPr>
            <a:r>
              <a:rPr lang="th-TH" sz="2000" i="1">
                <a:latin typeface="Consolas" pitchFamily="49" charset="0"/>
                <a:cs typeface="Consolas" pitchFamily="49" charset="0"/>
              </a:rPr>
              <a:t>B</a:t>
            </a:r>
            <a:endParaRPr lang="th-TH" sz="2000">
              <a:latin typeface="Consolas" pitchFamily="49" charset="0"/>
              <a:cs typeface="Consolas" pitchFamily="49" charset="0"/>
            </a:endParaRPr>
          </a:p>
          <a:p>
            <a:pPr marL="355600" indent="-342900" algn="r">
              <a:lnSpc>
                <a:spcPts val="3338"/>
              </a:lnSpc>
              <a:tabLst>
                <a:tab pos="354013" algn="l"/>
                <a:tab pos="355600" algn="l"/>
              </a:tabLst>
            </a:pPr>
            <a:r>
              <a:rPr lang="th-TH" i="1">
                <a:latin typeface="Consolas" pitchFamily="49" charset="0"/>
                <a:cs typeface="Consolas" pitchFamily="49" charset="0"/>
              </a:rPr>
              <a:t>p</a:t>
            </a:r>
            <a:r>
              <a:rPr lang="th-TH" sz="2700" baseline="26000">
                <a:latin typeface="Consolas" pitchFamily="49" charset="0"/>
                <a:cs typeface="Consolas" pitchFamily="49" charset="0"/>
              </a:rPr>
              <a:t>4</a:t>
            </a:r>
            <a:r>
              <a:rPr lang="th-TH">
                <a:latin typeface="Consolas" pitchFamily="49" charset="0"/>
                <a:cs typeface="Consolas" pitchFamily="49" charset="0"/>
              </a:rPr>
              <a:t>(1–</a:t>
            </a:r>
            <a:r>
              <a:rPr lang="th-TH" i="1">
                <a:latin typeface="Consolas" pitchFamily="49" charset="0"/>
                <a:cs typeface="Consolas" pitchFamily="49" charset="0"/>
              </a:rPr>
              <a:t>p</a:t>
            </a:r>
            <a:r>
              <a:rPr lang="th-TH">
                <a:latin typeface="Consolas" pitchFamily="49" charset="0"/>
                <a:cs typeface="Consolas" pitchFamily="49" charset="0"/>
              </a:rPr>
              <a:t>)</a:t>
            </a:r>
            <a:r>
              <a:rPr lang="th-TH" sz="2700" baseline="26000">
                <a:latin typeface="Consolas" pitchFamily="49" charset="0"/>
                <a:cs typeface="Consolas" pitchFamily="49" charset="0"/>
              </a:rPr>
              <a:t>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253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53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03313"/>
            <a:ext cx="6229350" cy="15843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Each node has </a:t>
            </a:r>
            <a:r>
              <a:rPr sz="2400" i="1" dirty="0">
                <a:latin typeface="Consolas"/>
                <a:cs typeface="Consolas"/>
              </a:rPr>
              <a:t>n</a:t>
            </a:r>
            <a:r>
              <a:rPr sz="2400" dirty="0">
                <a:latin typeface="Consolas"/>
                <a:cs typeface="Consolas"/>
              </a:rPr>
              <a:t>–1</a:t>
            </a:r>
            <a:r>
              <a:rPr sz="2400" spc="-575" dirty="0">
                <a:latin typeface="Consolas"/>
                <a:cs typeface="Consolas"/>
              </a:rPr>
              <a:t> </a:t>
            </a:r>
            <a:r>
              <a:rPr sz="2400" spc="-5" dirty="0">
                <a:latin typeface="Tahoma"/>
                <a:cs typeface="Tahoma"/>
              </a:rPr>
              <a:t>tries </a:t>
            </a:r>
            <a:r>
              <a:rPr sz="2400" dirty="0">
                <a:latin typeface="Tahoma"/>
                <a:cs typeface="Tahoma"/>
              </a:rPr>
              <a:t>to </a:t>
            </a:r>
            <a:r>
              <a:rPr sz="2400" spc="-5" dirty="0">
                <a:latin typeface="Tahoma"/>
                <a:cs typeface="Tahoma"/>
              </a:rPr>
              <a:t>get edges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180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Each try is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success with </a:t>
            </a:r>
            <a:r>
              <a:rPr sz="2400" spc="-10" dirty="0">
                <a:latin typeface="Tahoma"/>
                <a:cs typeface="Tahoma"/>
              </a:rPr>
              <a:t>probability</a:t>
            </a:r>
            <a:r>
              <a:rPr sz="2400" spc="70" dirty="0">
                <a:latin typeface="Tahoma"/>
                <a:cs typeface="Tahoma"/>
              </a:rPr>
              <a:t> </a:t>
            </a:r>
            <a:r>
              <a:rPr sz="2400" i="1" dirty="0">
                <a:latin typeface="Consolas"/>
                <a:cs typeface="Consolas"/>
              </a:rPr>
              <a:t>p</a:t>
            </a:r>
            <a:endParaRPr sz="2400">
              <a:latin typeface="Consolas"/>
              <a:cs typeface="Consolas"/>
            </a:endParaRPr>
          </a:p>
          <a:p>
            <a:pPr marL="355600" indent="-342900" fontAlgn="auto">
              <a:spcBef>
                <a:spcPts val="180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The </a:t>
            </a:r>
            <a:r>
              <a:rPr sz="2400" spc="-10" dirty="0">
                <a:latin typeface="Tahoma"/>
                <a:cs typeface="Tahoma"/>
              </a:rPr>
              <a:t>probability </a:t>
            </a:r>
            <a:r>
              <a:rPr sz="2400" spc="-5" dirty="0">
                <a:latin typeface="Tahoma"/>
                <a:cs typeface="Tahoma"/>
              </a:rPr>
              <a:t>of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node </a:t>
            </a:r>
            <a:r>
              <a:rPr sz="2400" dirty="0">
                <a:latin typeface="Tahoma"/>
                <a:cs typeface="Tahoma"/>
              </a:rPr>
              <a:t>to </a:t>
            </a:r>
            <a:r>
              <a:rPr sz="2400" spc="-15" dirty="0">
                <a:latin typeface="Tahoma"/>
                <a:cs typeface="Tahoma"/>
              </a:rPr>
              <a:t>have </a:t>
            </a:r>
            <a:r>
              <a:rPr sz="2400" spc="-5" dirty="0">
                <a:latin typeface="Tahoma"/>
                <a:cs typeface="Tahoma"/>
              </a:rPr>
              <a:t>degree</a:t>
            </a:r>
            <a:r>
              <a:rPr sz="2400" spc="10" dirty="0">
                <a:latin typeface="Tahoma"/>
                <a:cs typeface="Tahoma"/>
              </a:rPr>
              <a:t> </a:t>
            </a:r>
            <a:r>
              <a:rPr sz="2400" i="1" dirty="0">
                <a:latin typeface="Consolas"/>
                <a:cs typeface="Consolas"/>
              </a:rPr>
              <a:t>k</a:t>
            </a:r>
            <a:r>
              <a:rPr sz="2400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6625" y="4076700"/>
            <a:ext cx="4165600" cy="333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solidFill>
                  <a:srgbClr val="C00000"/>
                </a:solidFill>
                <a:latin typeface="Wingdings"/>
                <a:cs typeface="Wingdings"/>
              </a:rPr>
              <a:t></a:t>
            </a:r>
            <a:r>
              <a:rPr sz="2000" spc="-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Tahoma"/>
                <a:cs typeface="Tahoma"/>
              </a:rPr>
              <a:t>Binomial distribution,</a:t>
            </a:r>
            <a:r>
              <a:rPr sz="2000" spc="14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B(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n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–1;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k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;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2534" name="object 7"/>
          <p:cNvSpPr>
            <a:spLocks noChangeArrowheads="1"/>
          </p:cNvSpPr>
          <p:nvPr/>
        </p:nvSpPr>
        <p:spPr bwMode="auto">
          <a:xfrm>
            <a:off x="258763" y="254000"/>
            <a:ext cx="5124450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Degree</a:t>
            </a:r>
            <a:r>
              <a:rPr spc="-70" dirty="0"/>
              <a:t> </a:t>
            </a:r>
            <a:r>
              <a:rPr spc="-5" dirty="0"/>
              <a:t>Distribution</a:t>
            </a:r>
          </a:p>
        </p:txBody>
      </p:sp>
      <p:sp>
        <p:nvSpPr>
          <p:cNvPr id="22536" name="object 9"/>
          <p:cNvSpPr>
            <a:spLocks/>
          </p:cNvSpPr>
          <p:nvPr/>
        </p:nvSpPr>
        <p:spPr bwMode="auto">
          <a:xfrm>
            <a:off x="1976438" y="2928938"/>
            <a:ext cx="5095875" cy="793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095582" y="0"/>
              </a:cxn>
              <a:cxn ang="0">
                <a:pos x="5095582" y="794397"/>
              </a:cxn>
              <a:cxn ang="0">
                <a:pos x="0" y="794397"/>
              </a:cxn>
              <a:cxn ang="0">
                <a:pos x="0" y="0"/>
              </a:cxn>
            </a:cxnLst>
            <a:rect l="0" t="0" r="r" b="b"/>
            <a:pathLst>
              <a:path w="5095875" h="794385">
                <a:moveTo>
                  <a:pt x="0" y="0"/>
                </a:moveTo>
                <a:lnTo>
                  <a:pt x="5095582" y="0"/>
                </a:lnTo>
                <a:lnTo>
                  <a:pt x="5095582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2537" name="object 10"/>
          <p:cNvSpPr>
            <a:spLocks/>
          </p:cNvSpPr>
          <p:nvPr/>
        </p:nvSpPr>
        <p:spPr bwMode="auto">
          <a:xfrm>
            <a:off x="1976438" y="2928938"/>
            <a:ext cx="5095875" cy="793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095582" y="0"/>
              </a:cxn>
              <a:cxn ang="0">
                <a:pos x="5095582" y="794397"/>
              </a:cxn>
              <a:cxn ang="0">
                <a:pos x="0" y="794397"/>
              </a:cxn>
              <a:cxn ang="0">
                <a:pos x="0" y="0"/>
              </a:cxn>
            </a:cxnLst>
            <a:rect l="0" t="0" r="r" b="b"/>
            <a:pathLst>
              <a:path w="5095875" h="794385">
                <a:moveTo>
                  <a:pt x="0" y="0"/>
                </a:moveTo>
                <a:lnTo>
                  <a:pt x="5095582" y="0"/>
                </a:lnTo>
                <a:lnTo>
                  <a:pt x="5095582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1" name="object 11"/>
          <p:cNvSpPr txBox="1"/>
          <p:nvPr/>
        </p:nvSpPr>
        <p:spPr>
          <a:xfrm>
            <a:off x="4459288" y="3319463"/>
            <a:ext cx="131762" cy="2968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3" name="object 1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22540" name="object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E76DCEAB-4A95-49DA-A080-DDABDD1C5587}" type="slidenum">
              <a:rPr lang="th-TH"/>
              <a:pPr marL="25400"/>
              <a:t>16</a:t>
            </a:fld>
            <a:endParaRPr lang="th-TH"/>
          </a:p>
        </p:txBody>
      </p:sp>
      <p:sp>
        <p:nvSpPr>
          <p:cNvPr id="12" name="object 12"/>
          <p:cNvSpPr txBox="1"/>
          <p:nvPr/>
        </p:nvSpPr>
        <p:spPr>
          <a:xfrm>
            <a:off x="2181225" y="3092450"/>
            <a:ext cx="4689475" cy="447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Pr[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=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] =</a:t>
            </a:r>
            <a:r>
              <a:rPr spc="-8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(</a:t>
            </a:r>
            <a:r>
              <a:rPr sz="2775" i="1" baseline="30030" dirty="0">
                <a:latin typeface="Consolas"/>
                <a:cs typeface="Consolas"/>
              </a:rPr>
              <a:t>n–</a:t>
            </a:r>
            <a:r>
              <a:rPr sz="2775" baseline="30030" dirty="0">
                <a:latin typeface="Consolas"/>
                <a:cs typeface="Consolas"/>
              </a:rPr>
              <a:t>1</a:t>
            </a:r>
            <a:r>
              <a:rPr dirty="0">
                <a:latin typeface="Consolas"/>
                <a:cs typeface="Consolas"/>
              </a:rPr>
              <a:t>)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(1–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</a:t>
            </a:r>
            <a:r>
              <a:rPr sz="2775" i="1" baseline="25525" dirty="0">
                <a:latin typeface="Consolas"/>
                <a:cs typeface="Consolas"/>
              </a:rPr>
              <a:t>n</a:t>
            </a:r>
            <a:r>
              <a:rPr sz="2775" baseline="25525" dirty="0">
                <a:latin typeface="Consolas"/>
                <a:cs typeface="Consolas"/>
              </a:rPr>
              <a:t>–1–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endParaRPr sz="2775" baseline="25525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355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5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090613"/>
            <a:ext cx="8047038" cy="12049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ct val="103000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Given a 8-node graph and probability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 </a:t>
            </a:r>
            <a:r>
              <a:rPr lang="th-TH" sz="2400">
                <a:latin typeface="Tahoma" pitchFamily="34" charset="0"/>
                <a:cs typeface="Tahoma" pitchFamily="34" charset="0"/>
              </a:rPr>
              <a:t>of any two nodes  sharing an edge</a:t>
            </a:r>
          </a:p>
          <a:p>
            <a:pPr marL="355600" indent="-342900">
              <a:spcBef>
                <a:spcPts val="57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What is the probability that a given node has degree 4?</a:t>
            </a:r>
          </a:p>
        </p:txBody>
      </p:sp>
      <p:sp>
        <p:nvSpPr>
          <p:cNvPr id="23557" name="object 6"/>
          <p:cNvSpPr>
            <a:spLocks noChangeArrowheads="1"/>
          </p:cNvSpPr>
          <p:nvPr/>
        </p:nvSpPr>
        <p:spPr bwMode="auto">
          <a:xfrm>
            <a:off x="258763" y="254000"/>
            <a:ext cx="7756525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Example: Binomial</a:t>
            </a:r>
            <a:r>
              <a:rPr spc="-25" dirty="0"/>
              <a:t> </a:t>
            </a:r>
            <a:r>
              <a:rPr spc="-5" dirty="0"/>
              <a:t>Distribution</a:t>
            </a:r>
          </a:p>
        </p:txBody>
      </p:sp>
      <p:sp>
        <p:nvSpPr>
          <p:cNvPr id="10" name="object 1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23560" name="object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9BE1933F-5F01-4220-8DC1-707E425072FD}" type="slidenum">
              <a:rPr lang="th-TH"/>
              <a:pPr marL="25400"/>
              <a:t>17</a:t>
            </a:fld>
            <a:endParaRPr lang="th-TH"/>
          </a:p>
        </p:txBody>
      </p:sp>
      <p:sp>
        <p:nvSpPr>
          <p:cNvPr id="8" name="object 8"/>
          <p:cNvSpPr txBox="1"/>
          <p:nvPr/>
        </p:nvSpPr>
        <p:spPr>
          <a:xfrm>
            <a:off x="4811713" y="3395663"/>
            <a:ext cx="155575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spc="5" dirty="0">
                <a:latin typeface="Consolas"/>
                <a:cs typeface="Consolas"/>
              </a:rPr>
              <a:t>4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68563" y="3168650"/>
            <a:ext cx="4127500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B(7;4;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 =</a:t>
            </a:r>
            <a:r>
              <a:rPr spc="-114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(</a:t>
            </a:r>
            <a:r>
              <a:rPr sz="2775" baseline="30030" dirty="0">
                <a:latin typeface="Consolas"/>
                <a:cs typeface="Consolas"/>
              </a:rPr>
              <a:t>7</a:t>
            </a:r>
            <a:r>
              <a:rPr dirty="0">
                <a:latin typeface="Consolas"/>
                <a:cs typeface="Consolas"/>
              </a:rPr>
              <a:t>)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sz="2775" baseline="25525" dirty="0">
                <a:latin typeface="Consolas"/>
                <a:cs typeface="Consolas"/>
              </a:rPr>
              <a:t>4</a:t>
            </a:r>
            <a:r>
              <a:rPr dirty="0">
                <a:latin typeface="Consolas"/>
                <a:cs typeface="Consolas"/>
              </a:rPr>
              <a:t>(1–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</a:t>
            </a:r>
            <a:r>
              <a:rPr sz="2775" baseline="25525" dirty="0">
                <a:latin typeface="Consolas"/>
                <a:cs typeface="Consolas"/>
              </a:rPr>
              <a:t>3</a:t>
            </a:r>
            <a:endParaRPr sz="2775" baseline="25525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4578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4579" name="object 4"/>
          <p:cNvSpPr>
            <a:spLocks noChangeArrowheads="1"/>
          </p:cNvSpPr>
          <p:nvPr/>
        </p:nvSpPr>
        <p:spPr bwMode="auto">
          <a:xfrm>
            <a:off x="258763" y="234950"/>
            <a:ext cx="5176837" cy="7731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4580" name="object 5"/>
          <p:cNvSpPr>
            <a:spLocks noChangeArrowheads="1"/>
          </p:cNvSpPr>
          <p:nvPr/>
        </p:nvSpPr>
        <p:spPr bwMode="auto">
          <a:xfrm>
            <a:off x="4819650" y="258763"/>
            <a:ext cx="868363" cy="7493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tabLst>
                <a:tab pos="8221980" algn="l"/>
              </a:tabLst>
              <a:defRPr/>
            </a:pPr>
            <a:r>
              <a:rPr u="heavy" spc="-420" dirty="0"/>
              <a:t> </a:t>
            </a:r>
            <a:r>
              <a:rPr u="heavy" spc="-5" dirty="0"/>
              <a:t>Example: </a:t>
            </a:r>
            <a:r>
              <a:rPr u="heavy" dirty="0"/>
              <a:t>if </a:t>
            </a:r>
            <a:r>
              <a:rPr u="heavy" spc="-5" dirty="0"/>
              <a:t>varying</a:t>
            </a:r>
            <a:r>
              <a:rPr u="heavy" spc="-90" dirty="0"/>
              <a:t> </a:t>
            </a:r>
            <a:r>
              <a:rPr i="1" u="heavy" dirty="0">
                <a:latin typeface="Consolas"/>
                <a:cs typeface="Consolas"/>
              </a:rPr>
              <a:t>p	</a:t>
            </a:r>
          </a:p>
        </p:txBody>
      </p:sp>
      <p:sp>
        <p:nvSpPr>
          <p:cNvPr id="24582" name="object 7"/>
          <p:cNvSpPr>
            <a:spLocks noChangeArrowheads="1"/>
          </p:cNvSpPr>
          <p:nvPr/>
        </p:nvSpPr>
        <p:spPr bwMode="auto">
          <a:xfrm>
            <a:off x="238125" y="881063"/>
            <a:ext cx="4454525" cy="29305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4583" name="object 8"/>
          <p:cNvSpPr>
            <a:spLocks noChangeArrowheads="1"/>
          </p:cNvSpPr>
          <p:nvPr/>
        </p:nvSpPr>
        <p:spPr bwMode="auto">
          <a:xfrm>
            <a:off x="431800" y="1074738"/>
            <a:ext cx="4071938" cy="25463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4584" name="object 9"/>
          <p:cNvSpPr>
            <a:spLocks noChangeArrowheads="1"/>
          </p:cNvSpPr>
          <p:nvPr/>
        </p:nvSpPr>
        <p:spPr bwMode="auto">
          <a:xfrm>
            <a:off x="4525963" y="881063"/>
            <a:ext cx="4452937" cy="293211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4585" name="object 10"/>
          <p:cNvSpPr>
            <a:spLocks noChangeArrowheads="1"/>
          </p:cNvSpPr>
          <p:nvPr/>
        </p:nvSpPr>
        <p:spPr bwMode="auto">
          <a:xfrm>
            <a:off x="4718050" y="1074738"/>
            <a:ext cx="4071938" cy="25463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51250" y="1101725"/>
            <a:ext cx="5008563" cy="30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4298315" algn="l"/>
              </a:tabLst>
              <a:defRPr/>
            </a:pP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=0.1	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000" spc="-10" dirty="0">
                <a:solidFill>
                  <a:srgbClr val="C00000"/>
                </a:solidFill>
                <a:latin typeface="Consolas"/>
                <a:cs typeface="Consolas"/>
              </a:rPr>
              <a:t>=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0</a:t>
            </a:r>
            <a:r>
              <a:rPr sz="2000" spc="-10" dirty="0">
                <a:solidFill>
                  <a:srgbClr val="C00000"/>
                </a:solidFill>
                <a:latin typeface="Consolas"/>
                <a:cs typeface="Consolas"/>
              </a:rPr>
              <a:t>.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5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4587" name="object 12"/>
          <p:cNvSpPr>
            <a:spLocks noChangeArrowheads="1"/>
          </p:cNvSpPr>
          <p:nvPr/>
        </p:nvSpPr>
        <p:spPr bwMode="auto">
          <a:xfrm>
            <a:off x="2381250" y="3524250"/>
            <a:ext cx="4456113" cy="2932113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4588" name="object 13"/>
          <p:cNvSpPr>
            <a:spLocks noChangeArrowheads="1"/>
          </p:cNvSpPr>
          <p:nvPr/>
        </p:nvSpPr>
        <p:spPr bwMode="auto">
          <a:xfrm>
            <a:off x="2574925" y="3717925"/>
            <a:ext cx="4071938" cy="25463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94375" y="3744913"/>
            <a:ext cx="722313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000" spc="-10" dirty="0">
                <a:solidFill>
                  <a:srgbClr val="C00000"/>
                </a:solidFill>
                <a:latin typeface="Consolas"/>
                <a:cs typeface="Consolas"/>
              </a:rPr>
              <a:t>=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0</a:t>
            </a:r>
            <a:r>
              <a:rPr sz="2000" spc="-10" dirty="0">
                <a:solidFill>
                  <a:srgbClr val="C00000"/>
                </a:solidFill>
                <a:latin typeface="Consolas"/>
                <a:cs typeface="Consolas"/>
              </a:rPr>
              <a:t>.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9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" name="object 1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24591" name="object 1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BECD72AF-8A3C-42AC-966D-C7FFADA819C3}" type="slidenum">
              <a:rPr lang="th-TH"/>
              <a:pPr marL="25400"/>
              <a:t>18</a:t>
            </a:fld>
            <a:endParaRPr lang="th-TH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602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03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7969250" cy="1100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What is the average degree of a graph with 8 nodes and  probability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=0.5 </a:t>
            </a:r>
            <a:r>
              <a:rPr lang="th-TH" sz="2400">
                <a:latin typeface="Tahoma" pitchFamily="34" charset="0"/>
                <a:cs typeface="Tahoma" pitchFamily="34" charset="0"/>
              </a:rPr>
              <a:t>of an edge existing between any two  nodes?</a:t>
            </a:r>
          </a:p>
        </p:txBody>
      </p:sp>
      <p:sp>
        <p:nvSpPr>
          <p:cNvPr id="25605" name="object 6"/>
          <p:cNvSpPr>
            <a:spLocks noChangeArrowheads="1"/>
          </p:cNvSpPr>
          <p:nvPr/>
        </p:nvSpPr>
        <p:spPr bwMode="auto">
          <a:xfrm>
            <a:off x="258763" y="254000"/>
            <a:ext cx="34702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80" dirty="0"/>
              <a:t> </a:t>
            </a:r>
            <a:r>
              <a:rPr spc="-5" dirty="0"/>
              <a:t>#5</a:t>
            </a:r>
          </a:p>
        </p:txBody>
      </p:sp>
      <p:sp>
        <p:nvSpPr>
          <p:cNvPr id="25607" name="object 8"/>
          <p:cNvSpPr>
            <a:spLocks/>
          </p:cNvSpPr>
          <p:nvPr/>
        </p:nvSpPr>
        <p:spPr bwMode="auto">
          <a:xfrm>
            <a:off x="1285875" y="2714625"/>
            <a:ext cx="1000125" cy="1143000"/>
          </a:xfrm>
          <a:custGeom>
            <a:avLst/>
            <a:gdLst/>
            <a:ahLst/>
            <a:cxnLst>
              <a:cxn ang="0">
                <a:pos x="1000137" y="0"/>
              </a:cxn>
              <a:cxn ang="0">
                <a:pos x="0" y="1143012"/>
              </a:cxn>
            </a:cxnLst>
            <a:rect l="0" t="0" r="r" b="b"/>
            <a:pathLst>
              <a:path w="1000125" h="1143000">
                <a:moveTo>
                  <a:pt x="1000137" y="0"/>
                </a:moveTo>
                <a:lnTo>
                  <a:pt x="0" y="1143012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608" name="object 9"/>
          <p:cNvSpPr>
            <a:spLocks/>
          </p:cNvSpPr>
          <p:nvPr/>
        </p:nvSpPr>
        <p:spPr bwMode="auto">
          <a:xfrm>
            <a:off x="1285875" y="3071813"/>
            <a:ext cx="1928813" cy="785812"/>
          </a:xfrm>
          <a:custGeom>
            <a:avLst/>
            <a:gdLst/>
            <a:ahLst/>
            <a:cxnLst>
              <a:cxn ang="0">
                <a:pos x="1928825" y="0"/>
              </a:cxn>
              <a:cxn ang="0">
                <a:pos x="0" y="785812"/>
              </a:cxn>
            </a:cxnLst>
            <a:rect l="0" t="0" r="r" b="b"/>
            <a:pathLst>
              <a:path w="1929130" h="786129">
                <a:moveTo>
                  <a:pt x="1928825" y="0"/>
                </a:moveTo>
                <a:lnTo>
                  <a:pt x="0" y="785812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609" name="object 10"/>
          <p:cNvSpPr>
            <a:spLocks/>
          </p:cNvSpPr>
          <p:nvPr/>
        </p:nvSpPr>
        <p:spPr bwMode="auto">
          <a:xfrm>
            <a:off x="1285875" y="3786188"/>
            <a:ext cx="2357438" cy="71437"/>
          </a:xfrm>
          <a:custGeom>
            <a:avLst/>
            <a:gdLst/>
            <a:ahLst/>
            <a:cxnLst>
              <a:cxn ang="0">
                <a:pos x="2357450" y="0"/>
              </a:cxn>
              <a:cxn ang="0">
                <a:pos x="0" y="71437"/>
              </a:cxn>
            </a:cxnLst>
            <a:rect l="0" t="0" r="r" b="b"/>
            <a:pathLst>
              <a:path w="2357754" h="71754">
                <a:moveTo>
                  <a:pt x="2357450" y="0"/>
                </a:moveTo>
                <a:lnTo>
                  <a:pt x="0" y="71437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610" name="object 11"/>
          <p:cNvSpPr>
            <a:spLocks/>
          </p:cNvSpPr>
          <p:nvPr/>
        </p:nvSpPr>
        <p:spPr bwMode="auto">
          <a:xfrm>
            <a:off x="1285875" y="3857625"/>
            <a:ext cx="2357438" cy="642938"/>
          </a:xfrm>
          <a:custGeom>
            <a:avLst/>
            <a:gdLst/>
            <a:ahLst/>
            <a:cxnLst>
              <a:cxn ang="0">
                <a:pos x="2357450" y="642937"/>
              </a:cxn>
              <a:cxn ang="0">
                <a:pos x="0" y="0"/>
              </a:cxn>
            </a:cxnLst>
            <a:rect l="0" t="0" r="r" b="b"/>
            <a:pathLst>
              <a:path w="2357754" h="643254">
                <a:moveTo>
                  <a:pt x="2357450" y="64293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611" name="object 12"/>
          <p:cNvSpPr>
            <a:spLocks/>
          </p:cNvSpPr>
          <p:nvPr/>
        </p:nvSpPr>
        <p:spPr bwMode="auto">
          <a:xfrm>
            <a:off x="1285875" y="3857625"/>
            <a:ext cx="1928813" cy="1143000"/>
          </a:xfrm>
          <a:custGeom>
            <a:avLst/>
            <a:gdLst/>
            <a:ahLst/>
            <a:cxnLst>
              <a:cxn ang="0">
                <a:pos x="1928825" y="1143012"/>
              </a:cxn>
              <a:cxn ang="0">
                <a:pos x="0" y="0"/>
              </a:cxn>
            </a:cxnLst>
            <a:rect l="0" t="0" r="r" b="b"/>
            <a:pathLst>
              <a:path w="1929130" h="1143000">
                <a:moveTo>
                  <a:pt x="1928825" y="1143012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612" name="object 13"/>
          <p:cNvSpPr>
            <a:spLocks/>
          </p:cNvSpPr>
          <p:nvPr/>
        </p:nvSpPr>
        <p:spPr bwMode="auto">
          <a:xfrm>
            <a:off x="1285875" y="3857625"/>
            <a:ext cx="1214438" cy="1428750"/>
          </a:xfrm>
          <a:custGeom>
            <a:avLst/>
            <a:gdLst/>
            <a:ahLst/>
            <a:cxnLst>
              <a:cxn ang="0">
                <a:pos x="1214450" y="1428762"/>
              </a:cxn>
              <a:cxn ang="0">
                <a:pos x="0" y="0"/>
              </a:cxn>
            </a:cxnLst>
            <a:rect l="0" t="0" r="r" b="b"/>
            <a:pathLst>
              <a:path w="1214755" h="1428750">
                <a:moveTo>
                  <a:pt x="1214450" y="1428762"/>
                </a:moveTo>
                <a:lnTo>
                  <a:pt x="0" y="0"/>
                </a:lnTo>
              </a:path>
            </a:pathLst>
          </a:custGeom>
          <a:noFill/>
          <a:ln w="38099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613" name="object 14"/>
          <p:cNvSpPr>
            <a:spLocks/>
          </p:cNvSpPr>
          <p:nvPr/>
        </p:nvSpPr>
        <p:spPr bwMode="auto">
          <a:xfrm>
            <a:off x="1285875" y="3857625"/>
            <a:ext cx="214313" cy="1571625"/>
          </a:xfrm>
          <a:custGeom>
            <a:avLst/>
            <a:gdLst/>
            <a:ahLst/>
            <a:cxnLst>
              <a:cxn ang="0">
                <a:pos x="214312" y="1571637"/>
              </a:cxn>
              <a:cxn ang="0">
                <a:pos x="0" y="0"/>
              </a:cxn>
            </a:cxnLst>
            <a:rect l="0" t="0" r="r" b="b"/>
            <a:pathLst>
              <a:path w="214630" h="1571625">
                <a:moveTo>
                  <a:pt x="214312" y="157163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5614" name="object 15"/>
          <p:cNvSpPr>
            <a:spLocks noChangeArrowheads="1"/>
          </p:cNvSpPr>
          <p:nvPr/>
        </p:nvSpPr>
        <p:spPr bwMode="auto">
          <a:xfrm>
            <a:off x="1096963" y="3617913"/>
            <a:ext cx="452437" cy="45243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15" name="object 16"/>
          <p:cNvSpPr>
            <a:spLocks noChangeArrowheads="1"/>
          </p:cNvSpPr>
          <p:nvPr/>
        </p:nvSpPr>
        <p:spPr bwMode="auto">
          <a:xfrm>
            <a:off x="1060450" y="3573463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16" name="object 17"/>
          <p:cNvSpPr>
            <a:spLocks noChangeArrowheads="1"/>
          </p:cNvSpPr>
          <p:nvPr/>
        </p:nvSpPr>
        <p:spPr bwMode="auto">
          <a:xfrm>
            <a:off x="1143000" y="3643313"/>
            <a:ext cx="357188" cy="3571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17" name="object 18"/>
          <p:cNvSpPr>
            <a:spLocks/>
          </p:cNvSpPr>
          <p:nvPr/>
        </p:nvSpPr>
        <p:spPr bwMode="auto">
          <a:xfrm>
            <a:off x="1143000" y="3643313"/>
            <a:ext cx="357188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9" name="object 19"/>
          <p:cNvSpPr txBox="1"/>
          <p:nvPr/>
        </p:nvSpPr>
        <p:spPr>
          <a:xfrm>
            <a:off x="1238250" y="3654425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619" name="object 20"/>
          <p:cNvSpPr>
            <a:spLocks noChangeArrowheads="1"/>
          </p:cNvSpPr>
          <p:nvPr/>
        </p:nvSpPr>
        <p:spPr bwMode="auto">
          <a:xfrm>
            <a:off x="2025650" y="2474913"/>
            <a:ext cx="452438" cy="45243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20" name="object 21"/>
          <p:cNvSpPr>
            <a:spLocks noChangeArrowheads="1"/>
          </p:cNvSpPr>
          <p:nvPr/>
        </p:nvSpPr>
        <p:spPr bwMode="auto">
          <a:xfrm>
            <a:off x="1987550" y="2430463"/>
            <a:ext cx="527050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21" name="object 22"/>
          <p:cNvSpPr>
            <a:spLocks noChangeArrowheads="1"/>
          </p:cNvSpPr>
          <p:nvPr/>
        </p:nvSpPr>
        <p:spPr bwMode="auto">
          <a:xfrm>
            <a:off x="2071688" y="2500313"/>
            <a:ext cx="357187" cy="35718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22" name="object 23"/>
          <p:cNvSpPr>
            <a:spLocks/>
          </p:cNvSpPr>
          <p:nvPr/>
        </p:nvSpPr>
        <p:spPr bwMode="auto">
          <a:xfrm>
            <a:off x="2071688" y="2500313"/>
            <a:ext cx="357187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5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4" name="object 24"/>
          <p:cNvSpPr txBox="1"/>
          <p:nvPr/>
        </p:nvSpPr>
        <p:spPr>
          <a:xfrm>
            <a:off x="2166938" y="2511425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624" name="object 25"/>
          <p:cNvSpPr>
            <a:spLocks noChangeArrowheads="1"/>
          </p:cNvSpPr>
          <p:nvPr/>
        </p:nvSpPr>
        <p:spPr bwMode="auto">
          <a:xfrm>
            <a:off x="2954338" y="2832100"/>
            <a:ext cx="452437" cy="4508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25" name="object 26"/>
          <p:cNvSpPr>
            <a:spLocks noChangeArrowheads="1"/>
          </p:cNvSpPr>
          <p:nvPr/>
        </p:nvSpPr>
        <p:spPr bwMode="auto">
          <a:xfrm>
            <a:off x="2916238" y="2787650"/>
            <a:ext cx="527050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26" name="object 27"/>
          <p:cNvSpPr>
            <a:spLocks noChangeArrowheads="1"/>
          </p:cNvSpPr>
          <p:nvPr/>
        </p:nvSpPr>
        <p:spPr bwMode="auto">
          <a:xfrm>
            <a:off x="3000375" y="2857500"/>
            <a:ext cx="357188" cy="357188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27" name="object 28"/>
          <p:cNvSpPr>
            <a:spLocks/>
          </p:cNvSpPr>
          <p:nvPr/>
        </p:nvSpPr>
        <p:spPr bwMode="auto">
          <a:xfrm>
            <a:off x="3000375" y="2857500"/>
            <a:ext cx="357188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" name="object 29"/>
          <p:cNvSpPr txBox="1"/>
          <p:nvPr/>
        </p:nvSpPr>
        <p:spPr>
          <a:xfrm>
            <a:off x="3095625" y="286861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B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629" name="object 30"/>
          <p:cNvSpPr>
            <a:spLocks noChangeArrowheads="1"/>
          </p:cNvSpPr>
          <p:nvPr/>
        </p:nvSpPr>
        <p:spPr bwMode="auto">
          <a:xfrm>
            <a:off x="3382963" y="3544888"/>
            <a:ext cx="452437" cy="4540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30" name="object 31"/>
          <p:cNvSpPr>
            <a:spLocks noChangeArrowheads="1"/>
          </p:cNvSpPr>
          <p:nvPr/>
        </p:nvSpPr>
        <p:spPr bwMode="auto">
          <a:xfrm>
            <a:off x="3346450" y="3502025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31" name="object 32"/>
          <p:cNvSpPr>
            <a:spLocks noChangeArrowheads="1"/>
          </p:cNvSpPr>
          <p:nvPr/>
        </p:nvSpPr>
        <p:spPr bwMode="auto">
          <a:xfrm>
            <a:off x="3429000" y="3571875"/>
            <a:ext cx="357188" cy="357188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32" name="object 33"/>
          <p:cNvSpPr>
            <a:spLocks/>
          </p:cNvSpPr>
          <p:nvPr/>
        </p:nvSpPr>
        <p:spPr bwMode="auto">
          <a:xfrm>
            <a:off x="3429000" y="3571875"/>
            <a:ext cx="357188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" name="object 34"/>
          <p:cNvSpPr txBox="1"/>
          <p:nvPr/>
        </p:nvSpPr>
        <p:spPr>
          <a:xfrm>
            <a:off x="3524250" y="3582988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C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634" name="object 35"/>
          <p:cNvSpPr>
            <a:spLocks noChangeArrowheads="1"/>
          </p:cNvSpPr>
          <p:nvPr/>
        </p:nvSpPr>
        <p:spPr bwMode="auto">
          <a:xfrm>
            <a:off x="3382963" y="4260850"/>
            <a:ext cx="452437" cy="45085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35" name="object 36"/>
          <p:cNvSpPr>
            <a:spLocks noChangeArrowheads="1"/>
          </p:cNvSpPr>
          <p:nvPr/>
        </p:nvSpPr>
        <p:spPr bwMode="auto">
          <a:xfrm>
            <a:off x="3346450" y="4216400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36" name="object 37"/>
          <p:cNvSpPr>
            <a:spLocks noChangeArrowheads="1"/>
          </p:cNvSpPr>
          <p:nvPr/>
        </p:nvSpPr>
        <p:spPr bwMode="auto">
          <a:xfrm>
            <a:off x="3429000" y="4286250"/>
            <a:ext cx="357188" cy="35718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37" name="object 38"/>
          <p:cNvSpPr>
            <a:spLocks/>
          </p:cNvSpPr>
          <p:nvPr/>
        </p:nvSpPr>
        <p:spPr bwMode="auto">
          <a:xfrm>
            <a:off x="3429000" y="4286250"/>
            <a:ext cx="357188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9" name="object 39"/>
          <p:cNvSpPr txBox="1"/>
          <p:nvPr/>
        </p:nvSpPr>
        <p:spPr>
          <a:xfrm>
            <a:off x="3524250" y="429736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D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639" name="object 40"/>
          <p:cNvSpPr>
            <a:spLocks noChangeArrowheads="1"/>
          </p:cNvSpPr>
          <p:nvPr/>
        </p:nvSpPr>
        <p:spPr bwMode="auto">
          <a:xfrm>
            <a:off x="2954338" y="4760913"/>
            <a:ext cx="452437" cy="452437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40" name="object 41"/>
          <p:cNvSpPr>
            <a:spLocks noChangeArrowheads="1"/>
          </p:cNvSpPr>
          <p:nvPr/>
        </p:nvSpPr>
        <p:spPr bwMode="auto">
          <a:xfrm>
            <a:off x="2916238" y="4716463"/>
            <a:ext cx="527050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41" name="object 42"/>
          <p:cNvSpPr>
            <a:spLocks noChangeArrowheads="1"/>
          </p:cNvSpPr>
          <p:nvPr/>
        </p:nvSpPr>
        <p:spPr bwMode="auto">
          <a:xfrm>
            <a:off x="3000375" y="4786313"/>
            <a:ext cx="357188" cy="357187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42" name="object 43"/>
          <p:cNvSpPr>
            <a:spLocks/>
          </p:cNvSpPr>
          <p:nvPr/>
        </p:nvSpPr>
        <p:spPr bwMode="auto">
          <a:xfrm>
            <a:off x="3000375" y="4786313"/>
            <a:ext cx="357188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4" name="object 44"/>
          <p:cNvSpPr txBox="1"/>
          <p:nvPr/>
        </p:nvSpPr>
        <p:spPr>
          <a:xfrm>
            <a:off x="3095625" y="4797425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644" name="object 45"/>
          <p:cNvSpPr>
            <a:spLocks noChangeArrowheads="1"/>
          </p:cNvSpPr>
          <p:nvPr/>
        </p:nvSpPr>
        <p:spPr bwMode="auto">
          <a:xfrm>
            <a:off x="2239963" y="5046663"/>
            <a:ext cx="452437" cy="452437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45" name="object 46"/>
          <p:cNvSpPr>
            <a:spLocks noChangeArrowheads="1"/>
          </p:cNvSpPr>
          <p:nvPr/>
        </p:nvSpPr>
        <p:spPr bwMode="auto">
          <a:xfrm>
            <a:off x="2203450" y="5002213"/>
            <a:ext cx="525463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46" name="object 47"/>
          <p:cNvSpPr>
            <a:spLocks noChangeArrowheads="1"/>
          </p:cNvSpPr>
          <p:nvPr/>
        </p:nvSpPr>
        <p:spPr bwMode="auto">
          <a:xfrm>
            <a:off x="2286000" y="5072063"/>
            <a:ext cx="357188" cy="35718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47" name="object 48"/>
          <p:cNvSpPr>
            <a:spLocks/>
          </p:cNvSpPr>
          <p:nvPr/>
        </p:nvSpPr>
        <p:spPr bwMode="auto">
          <a:xfrm>
            <a:off x="2286000" y="5072063"/>
            <a:ext cx="357188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9" name="object 49"/>
          <p:cNvSpPr txBox="1"/>
          <p:nvPr/>
        </p:nvSpPr>
        <p:spPr>
          <a:xfrm>
            <a:off x="2381250" y="5083175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649" name="object 50"/>
          <p:cNvSpPr>
            <a:spLocks noChangeArrowheads="1"/>
          </p:cNvSpPr>
          <p:nvPr/>
        </p:nvSpPr>
        <p:spPr bwMode="auto">
          <a:xfrm>
            <a:off x="1311275" y="5259388"/>
            <a:ext cx="452438" cy="45402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50" name="object 51"/>
          <p:cNvSpPr>
            <a:spLocks noChangeArrowheads="1"/>
          </p:cNvSpPr>
          <p:nvPr/>
        </p:nvSpPr>
        <p:spPr bwMode="auto">
          <a:xfrm>
            <a:off x="1274763" y="5216525"/>
            <a:ext cx="525462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51" name="object 52"/>
          <p:cNvSpPr>
            <a:spLocks noChangeArrowheads="1"/>
          </p:cNvSpPr>
          <p:nvPr/>
        </p:nvSpPr>
        <p:spPr bwMode="auto">
          <a:xfrm>
            <a:off x="1357313" y="5286375"/>
            <a:ext cx="357187" cy="35718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52" name="object 53"/>
          <p:cNvSpPr>
            <a:spLocks/>
          </p:cNvSpPr>
          <p:nvPr/>
        </p:nvSpPr>
        <p:spPr bwMode="auto">
          <a:xfrm>
            <a:off x="1357313" y="5286375"/>
            <a:ext cx="357187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4" name="object 54"/>
          <p:cNvSpPr txBox="1"/>
          <p:nvPr/>
        </p:nvSpPr>
        <p:spPr>
          <a:xfrm>
            <a:off x="1452563" y="5297488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G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08063" y="2887663"/>
            <a:ext cx="862012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p</a:t>
            </a:r>
            <a:r>
              <a:rPr sz="2000" spc="-5" dirty="0">
                <a:latin typeface="Consolas"/>
                <a:cs typeface="Consolas"/>
              </a:rPr>
              <a:t>=0.5?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655" name="object 56"/>
          <p:cNvSpPr>
            <a:spLocks noChangeArrowheads="1"/>
          </p:cNvSpPr>
          <p:nvPr/>
        </p:nvSpPr>
        <p:spPr bwMode="auto">
          <a:xfrm>
            <a:off x="4310063" y="1882775"/>
            <a:ext cx="4454525" cy="2930525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656" name="object 57"/>
          <p:cNvSpPr>
            <a:spLocks noChangeArrowheads="1"/>
          </p:cNvSpPr>
          <p:nvPr/>
        </p:nvSpPr>
        <p:spPr bwMode="auto">
          <a:xfrm>
            <a:off x="4503738" y="2074863"/>
            <a:ext cx="4071937" cy="254635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723188" y="2101850"/>
            <a:ext cx="722312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=0.5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0" name="object 6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25659" name="object 6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AFF80352-22D2-433D-8FC2-563FF186F9C6}" type="slidenum">
              <a:rPr lang="th-TH"/>
              <a:pPr marL="25400"/>
              <a:t>19</a:t>
            </a:fld>
            <a:endParaRPr lang="th-TH"/>
          </a:p>
        </p:txBody>
      </p:sp>
      <p:sp>
        <p:nvSpPr>
          <p:cNvPr id="59" name="object 59"/>
          <p:cNvSpPr txBox="1"/>
          <p:nvPr/>
        </p:nvSpPr>
        <p:spPr>
          <a:xfrm>
            <a:off x="4029075" y="4748213"/>
            <a:ext cx="4913313" cy="15478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E[</a:t>
            </a:r>
            <a:r>
              <a:rPr sz="2000" i="1" spc="-5" dirty="0">
                <a:latin typeface="Consolas"/>
                <a:cs typeface="Consolas"/>
              </a:rPr>
              <a:t>K</a:t>
            </a:r>
            <a:r>
              <a:rPr sz="2000" spc="-5" dirty="0">
                <a:latin typeface="Consolas"/>
                <a:cs typeface="Consolas"/>
              </a:rPr>
              <a:t>] =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(0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0.0078125)+(1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0.0546875)</a:t>
            </a:r>
            <a:endParaRPr sz="2000">
              <a:latin typeface="Consolas"/>
              <a:cs typeface="Consolas"/>
            </a:endParaRPr>
          </a:p>
          <a:p>
            <a:pPr marL="9893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+(2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0.1640625)+(3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0.2734375)</a:t>
            </a:r>
            <a:endParaRPr sz="2000">
              <a:latin typeface="Consolas"/>
              <a:cs typeface="Consolas"/>
            </a:endParaRPr>
          </a:p>
          <a:p>
            <a:pPr marL="9893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+(4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0.2734375)+(5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0.1640625)</a:t>
            </a:r>
            <a:endParaRPr sz="2000">
              <a:latin typeface="Consolas"/>
              <a:cs typeface="Consolas"/>
            </a:endParaRPr>
          </a:p>
          <a:p>
            <a:pPr marL="989965" fontAlgn="auto">
              <a:lnSpc>
                <a:spcPts val="238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+(6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0.0546875)+(7</a:t>
            </a:r>
            <a:r>
              <a:rPr sz="2000" spc="-5" dirty="0">
                <a:latin typeface="Symbol"/>
                <a:cs typeface="Symbol"/>
              </a:rPr>
              <a:t></a:t>
            </a:r>
            <a:r>
              <a:rPr sz="2000" spc="-5" dirty="0">
                <a:latin typeface="Consolas"/>
                <a:cs typeface="Consolas"/>
              </a:rPr>
              <a:t>0.0078125)</a:t>
            </a:r>
            <a:endParaRPr sz="2000">
              <a:latin typeface="Consolas"/>
              <a:cs typeface="Consolas"/>
            </a:endParaRPr>
          </a:p>
          <a:p>
            <a:pPr marL="711200" fontAlgn="auto">
              <a:lnSpc>
                <a:spcPts val="239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=</a:t>
            </a:r>
            <a:r>
              <a:rPr sz="2000" spc="-9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3.5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819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19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2962275" cy="16922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Definition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5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Degree</a:t>
            </a:r>
            <a:r>
              <a:rPr sz="2400" spc="-9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Distribution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4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Evolution </a:t>
            </a:r>
            <a:r>
              <a:rPr sz="2400" spc="-5" dirty="0">
                <a:latin typeface="Tahoma"/>
                <a:cs typeface="Tahoma"/>
              </a:rPr>
              <a:t>of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i="1" dirty="0">
                <a:latin typeface="Consolas"/>
                <a:cs typeface="Consolas"/>
              </a:rPr>
              <a:t>G</a:t>
            </a:r>
            <a:r>
              <a:rPr sz="2400" i="1" baseline="-20833" dirty="0">
                <a:latin typeface="Consolas"/>
                <a:cs typeface="Consolas"/>
              </a:rPr>
              <a:t>np</a:t>
            </a:r>
            <a:endParaRPr sz="2400" baseline="-20833">
              <a:latin typeface="Consolas"/>
              <a:cs typeface="Consolas"/>
            </a:endParaRPr>
          </a:p>
          <a:p>
            <a:pPr marL="355600" indent="-342900" fontAlgn="auto">
              <a:spcBef>
                <a:spcPts val="6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Giant</a:t>
            </a:r>
            <a:r>
              <a:rPr sz="2400" spc="-8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Component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197" name="object 6"/>
          <p:cNvSpPr>
            <a:spLocks noChangeArrowheads="1"/>
          </p:cNvSpPr>
          <p:nvPr/>
        </p:nvSpPr>
        <p:spPr bwMode="auto">
          <a:xfrm>
            <a:off x="258763" y="254000"/>
            <a:ext cx="2292350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Outline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8200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C229C883-45F5-4134-92CB-E9F159559A78}" type="slidenum">
              <a:rPr lang="th-TH"/>
              <a:pPr marL="65088"/>
              <a:t>2</a:t>
            </a:fld>
            <a:endParaRPr lang="th-TH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26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27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3119438" cy="365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In general, </a:t>
            </a:r>
            <a:r>
              <a:rPr sz="2400" spc="-5" dirty="0">
                <a:latin typeface="Tahoma"/>
                <a:cs typeface="Tahoma"/>
              </a:rPr>
              <a:t>we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know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575" y="2846388"/>
            <a:ext cx="7788275" cy="7604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ct val="103000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For a graph with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n </a:t>
            </a:r>
            <a:r>
              <a:rPr lang="th-TH" sz="2400">
                <a:latin typeface="Tahoma" pitchFamily="34" charset="0"/>
                <a:cs typeface="Tahoma" pitchFamily="34" charset="0"/>
              </a:rPr>
              <a:t>nodes and probability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 </a:t>
            </a:r>
            <a:r>
              <a:rPr lang="th-TH" sz="2400">
                <a:latin typeface="Tahoma" pitchFamily="34" charset="0"/>
                <a:cs typeface="Tahoma" pitchFamily="34" charset="0"/>
              </a:rPr>
              <a:t>of an edge  existing between any two nodes, the average degree is</a:t>
            </a:r>
          </a:p>
        </p:txBody>
      </p:sp>
      <p:sp>
        <p:nvSpPr>
          <p:cNvPr id="26630" name="object 7"/>
          <p:cNvSpPr>
            <a:spLocks noChangeArrowheads="1"/>
          </p:cNvSpPr>
          <p:nvPr/>
        </p:nvSpPr>
        <p:spPr bwMode="auto">
          <a:xfrm>
            <a:off x="258763" y="254000"/>
            <a:ext cx="4902200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What </a:t>
            </a:r>
            <a:r>
              <a:rPr dirty="0"/>
              <a:t>is </a:t>
            </a:r>
            <a:r>
              <a:rPr spc="-5" dirty="0"/>
              <a:t>the</a:t>
            </a:r>
            <a:r>
              <a:rPr spc="-105" dirty="0"/>
              <a:t> </a:t>
            </a:r>
            <a:r>
              <a:rPr spc="-5" dirty="0"/>
              <a:t>mean?</a:t>
            </a:r>
          </a:p>
        </p:txBody>
      </p:sp>
      <p:sp>
        <p:nvSpPr>
          <p:cNvPr id="26632" name="object 9"/>
          <p:cNvSpPr>
            <a:spLocks/>
          </p:cNvSpPr>
          <p:nvPr/>
        </p:nvSpPr>
        <p:spPr bwMode="auto">
          <a:xfrm>
            <a:off x="2500313" y="1643063"/>
            <a:ext cx="3938587" cy="793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38206" y="0"/>
              </a:cxn>
              <a:cxn ang="0">
                <a:pos x="3938206" y="794397"/>
              </a:cxn>
              <a:cxn ang="0">
                <a:pos x="0" y="794397"/>
              </a:cxn>
              <a:cxn ang="0">
                <a:pos x="0" y="0"/>
              </a:cxn>
            </a:cxnLst>
            <a:rect l="0" t="0" r="r" b="b"/>
            <a:pathLst>
              <a:path w="3938270" h="794385">
                <a:moveTo>
                  <a:pt x="0" y="0"/>
                </a:moveTo>
                <a:lnTo>
                  <a:pt x="3938206" y="0"/>
                </a:lnTo>
                <a:lnTo>
                  <a:pt x="3938206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" name="object 10"/>
          <p:cNvSpPr txBox="1"/>
          <p:nvPr/>
        </p:nvSpPr>
        <p:spPr>
          <a:xfrm>
            <a:off x="2500313" y="1643063"/>
            <a:ext cx="3938587" cy="793750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lIns="0" tIns="134620" rIns="0" bIns="0">
            <a:spAutoFit/>
          </a:bodyPr>
          <a:lstStyle/>
          <a:p>
            <a:pPr marL="218440" fontAlgn="auto">
              <a:spcBef>
                <a:spcPts val="1060"/>
              </a:spcBef>
              <a:spcAft>
                <a:spcPts val="0"/>
              </a:spcAft>
              <a:tabLst>
                <a:tab pos="617855" algn="l"/>
              </a:tabLst>
              <a:defRPr/>
            </a:pPr>
            <a:r>
              <a:rPr sz="2950" i="1" spc="-90" dirty="0">
                <a:latin typeface="Symbol"/>
                <a:cs typeface="Symbol"/>
              </a:rPr>
              <a:t></a:t>
            </a:r>
            <a:r>
              <a:rPr sz="2950" spc="-90" dirty="0">
                <a:latin typeface="Times New Roman"/>
                <a:cs typeface="Times New Roman"/>
              </a:rPr>
              <a:t>	</a:t>
            </a:r>
            <a:r>
              <a:rPr dirty="0">
                <a:latin typeface="Consolas"/>
                <a:cs typeface="Consolas"/>
              </a:rPr>
              <a:t>= E[</a:t>
            </a:r>
            <a:r>
              <a:rPr i="1" dirty="0">
                <a:latin typeface="Consolas"/>
                <a:cs typeface="Consolas"/>
              </a:rPr>
              <a:t>X</a:t>
            </a:r>
            <a:r>
              <a:rPr dirty="0">
                <a:latin typeface="Consolas"/>
                <a:cs typeface="Consolas"/>
              </a:rPr>
              <a:t>] =</a:t>
            </a:r>
            <a:r>
              <a:rPr spc="-125" dirty="0">
                <a:latin typeface="Consolas"/>
                <a:cs typeface="Consolas"/>
              </a:rPr>
              <a:t> </a:t>
            </a:r>
            <a:r>
              <a:rPr dirty="0">
                <a:latin typeface="Symbol"/>
                <a:cs typeface="Symbol"/>
              </a:rPr>
              <a:t></a:t>
            </a:r>
            <a:r>
              <a:rPr i="1" dirty="0">
                <a:latin typeface="Consolas"/>
                <a:cs typeface="Consolas"/>
              </a:rPr>
              <a:t>xP</a:t>
            </a:r>
            <a:r>
              <a:rPr sz="2775" i="1" baseline="-21021" dirty="0">
                <a:latin typeface="Consolas"/>
                <a:cs typeface="Consolas"/>
              </a:rPr>
              <a:t>X</a:t>
            </a:r>
            <a:r>
              <a:rPr dirty="0">
                <a:latin typeface="Consolas"/>
                <a:cs typeface="Consolas"/>
              </a:rPr>
              <a:t>(</a:t>
            </a:r>
            <a:r>
              <a:rPr i="1" dirty="0">
                <a:latin typeface="Consolas"/>
                <a:cs typeface="Consolas"/>
              </a:rPr>
              <a:t>x</a:t>
            </a:r>
            <a:r>
              <a:rPr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  <p:sp>
        <p:nvSpPr>
          <p:cNvPr id="26634" name="object 11"/>
          <p:cNvSpPr>
            <a:spLocks/>
          </p:cNvSpPr>
          <p:nvPr/>
        </p:nvSpPr>
        <p:spPr bwMode="auto">
          <a:xfrm>
            <a:off x="2085975" y="3857625"/>
            <a:ext cx="4914900" cy="16573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14442" y="0"/>
              </a:cxn>
              <a:cxn ang="0">
                <a:pos x="4914442" y="1656181"/>
              </a:cxn>
              <a:cxn ang="0">
                <a:pos x="0" y="1656181"/>
              </a:cxn>
              <a:cxn ang="0">
                <a:pos x="0" y="0"/>
              </a:cxn>
            </a:cxnLst>
            <a:rect l="0" t="0" r="r" b="b"/>
            <a:pathLst>
              <a:path w="4914900" h="1656714">
                <a:moveTo>
                  <a:pt x="0" y="0"/>
                </a:moveTo>
                <a:lnTo>
                  <a:pt x="4914442" y="0"/>
                </a:lnTo>
                <a:lnTo>
                  <a:pt x="4914442" y="1656181"/>
                </a:lnTo>
                <a:lnTo>
                  <a:pt x="0" y="16561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35" name="object 12"/>
          <p:cNvSpPr>
            <a:spLocks/>
          </p:cNvSpPr>
          <p:nvPr/>
        </p:nvSpPr>
        <p:spPr bwMode="auto">
          <a:xfrm>
            <a:off x="2085975" y="3857625"/>
            <a:ext cx="4914900" cy="16573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14442" y="0"/>
              </a:cxn>
              <a:cxn ang="0">
                <a:pos x="4914442" y="1656181"/>
              </a:cxn>
              <a:cxn ang="0">
                <a:pos x="0" y="1656181"/>
              </a:cxn>
              <a:cxn ang="0">
                <a:pos x="0" y="0"/>
              </a:cxn>
            </a:cxnLst>
            <a:rect l="0" t="0" r="r" b="b"/>
            <a:pathLst>
              <a:path w="4914900" h="1656714">
                <a:moveTo>
                  <a:pt x="0" y="0"/>
                </a:moveTo>
                <a:lnTo>
                  <a:pt x="4914442" y="0"/>
                </a:lnTo>
                <a:lnTo>
                  <a:pt x="4914442" y="1656181"/>
                </a:lnTo>
                <a:lnTo>
                  <a:pt x="0" y="1656181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" name="object 13"/>
          <p:cNvSpPr txBox="1"/>
          <p:nvPr/>
        </p:nvSpPr>
        <p:spPr>
          <a:xfrm>
            <a:off x="2290763" y="4029075"/>
            <a:ext cx="4508500" cy="447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E[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] =</a:t>
            </a:r>
            <a:r>
              <a:rPr spc="-65" dirty="0">
                <a:latin typeface="Consolas"/>
                <a:cs typeface="Consolas"/>
              </a:rPr>
              <a:t> </a:t>
            </a:r>
            <a:r>
              <a:rPr dirty="0">
                <a:latin typeface="Symbol"/>
                <a:cs typeface="Symbol"/>
              </a:rPr>
              <a:t>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(</a:t>
            </a:r>
            <a:r>
              <a:rPr sz="2775" i="1" baseline="30030" dirty="0">
                <a:latin typeface="Consolas"/>
                <a:cs typeface="Consolas"/>
              </a:rPr>
              <a:t>n–</a:t>
            </a:r>
            <a:r>
              <a:rPr sz="2775" baseline="30030" dirty="0">
                <a:latin typeface="Consolas"/>
                <a:cs typeface="Consolas"/>
              </a:rPr>
              <a:t>1</a:t>
            </a:r>
            <a:r>
              <a:rPr dirty="0">
                <a:latin typeface="Consolas"/>
                <a:cs typeface="Consolas"/>
              </a:rPr>
              <a:t>)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(1–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</a:t>
            </a:r>
            <a:r>
              <a:rPr sz="2775" i="1" baseline="25525" dirty="0">
                <a:latin typeface="Consolas"/>
                <a:cs typeface="Consolas"/>
              </a:rPr>
              <a:t>n</a:t>
            </a:r>
            <a:r>
              <a:rPr sz="2775" baseline="25525" dirty="0">
                <a:latin typeface="Consolas"/>
                <a:cs typeface="Consolas"/>
              </a:rPr>
              <a:t>–1–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endParaRPr sz="2775" baseline="25525">
              <a:latin typeface="Consolas"/>
              <a:cs typeface="Consolas"/>
            </a:endParaRPr>
          </a:p>
        </p:txBody>
      </p:sp>
      <p:sp>
        <p:nvSpPr>
          <p:cNvPr id="15" name="object 1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20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65488" y="4254500"/>
            <a:ext cx="1565275" cy="10747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>
              <a:lnSpc>
                <a:spcPts val="1888"/>
              </a:lnSpc>
            </a:pPr>
            <a:r>
              <a:rPr lang="th-TH" sz="1800" i="1">
                <a:latin typeface="Consolas" pitchFamily="49" charset="0"/>
                <a:cs typeface="Consolas" pitchFamily="49" charset="0"/>
              </a:rPr>
              <a:t>k</a:t>
            </a:r>
            <a:endParaRPr lang="th-TH" sz="1800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3025"/>
              </a:lnSpc>
            </a:pPr>
            <a:r>
              <a:rPr lang="th-TH">
                <a:latin typeface="Consolas" pitchFamily="49" charset="0"/>
                <a:cs typeface="Consolas" pitchFamily="49" charset="0"/>
              </a:rPr>
              <a:t>= (</a:t>
            </a:r>
            <a:r>
              <a:rPr lang="th-TH" i="1">
                <a:latin typeface="Consolas" pitchFamily="49" charset="0"/>
                <a:cs typeface="Consolas" pitchFamily="49" charset="0"/>
              </a:rPr>
              <a:t>n</a:t>
            </a:r>
            <a:r>
              <a:rPr lang="th-TH">
                <a:latin typeface="Consolas" pitchFamily="49" charset="0"/>
                <a:cs typeface="Consolas" pitchFamily="49" charset="0"/>
              </a:rPr>
              <a:t>–1)</a:t>
            </a:r>
            <a:r>
              <a:rPr lang="th-TH" i="1">
                <a:latin typeface="Consolas" pitchFamily="49" charset="0"/>
                <a:cs typeface="Consolas" pitchFamily="49" charset="0"/>
              </a:rPr>
              <a:t>p</a:t>
            </a:r>
            <a:endParaRPr lang="th-TH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25"/>
              </a:spcBef>
            </a:pPr>
            <a:r>
              <a:rPr lang="th-TH">
                <a:latin typeface="Symbol" pitchFamily="18" charset="2"/>
                <a:cs typeface="Cordia New" pitchFamily="34" charset="-34"/>
              </a:rPr>
              <a:t></a:t>
            </a:r>
            <a:r>
              <a:rPr lang="th-TH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th-TH" i="1">
                <a:latin typeface="Consolas" pitchFamily="49" charset="0"/>
                <a:cs typeface="Consolas" pitchFamily="49" charset="0"/>
              </a:rPr>
              <a:t>np</a:t>
            </a:r>
            <a:endParaRPr lang="th-TH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5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65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3119438" cy="365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In general, </a:t>
            </a:r>
            <a:r>
              <a:rPr sz="2400" spc="-5" dirty="0">
                <a:latin typeface="Tahoma"/>
                <a:cs typeface="Tahoma"/>
              </a:rPr>
              <a:t>we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know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575" y="2846388"/>
            <a:ext cx="7880350" cy="1127125"/>
          </a:xfrm>
          <a:prstGeom prst="rect">
            <a:avLst/>
          </a:prstGeom>
        </p:spPr>
        <p:txBody>
          <a:bodyPr lIns="0" tIns="5715" rIns="0" bIns="0">
            <a:spAutoFit/>
          </a:bodyPr>
          <a:lstStyle/>
          <a:p>
            <a:pPr marL="355600" indent="-342900">
              <a:lnSpc>
                <a:spcPct val="102000"/>
              </a:lnSpc>
              <a:spcBef>
                <a:spcPts val="50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For a graph with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n </a:t>
            </a:r>
            <a:r>
              <a:rPr lang="th-TH" sz="2400">
                <a:latin typeface="Tahoma" pitchFamily="34" charset="0"/>
                <a:cs typeface="Tahoma" pitchFamily="34" charset="0"/>
              </a:rPr>
              <a:t>nodes and probability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 </a:t>
            </a:r>
            <a:r>
              <a:rPr lang="th-TH" sz="2400">
                <a:latin typeface="Tahoma" pitchFamily="34" charset="0"/>
                <a:cs typeface="Tahoma" pitchFamily="34" charset="0"/>
              </a:rPr>
              <a:t>of an edge  existing between any two nodes, the variance in degree  is</a:t>
            </a:r>
          </a:p>
        </p:txBody>
      </p:sp>
      <p:sp>
        <p:nvSpPr>
          <p:cNvPr id="27654" name="object 7"/>
          <p:cNvSpPr>
            <a:spLocks noChangeArrowheads="1"/>
          </p:cNvSpPr>
          <p:nvPr/>
        </p:nvSpPr>
        <p:spPr bwMode="auto">
          <a:xfrm>
            <a:off x="258763" y="254000"/>
            <a:ext cx="5581650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What </a:t>
            </a:r>
            <a:r>
              <a:rPr dirty="0"/>
              <a:t>is </a:t>
            </a:r>
            <a:r>
              <a:rPr spc="-5" dirty="0"/>
              <a:t>the</a:t>
            </a:r>
            <a:r>
              <a:rPr spc="-95" dirty="0"/>
              <a:t> </a:t>
            </a:r>
            <a:r>
              <a:rPr spc="-5" dirty="0"/>
              <a:t>variance?</a:t>
            </a:r>
          </a:p>
        </p:txBody>
      </p:sp>
      <p:sp>
        <p:nvSpPr>
          <p:cNvPr id="27656" name="object 9"/>
          <p:cNvSpPr>
            <a:spLocks/>
          </p:cNvSpPr>
          <p:nvPr/>
        </p:nvSpPr>
        <p:spPr bwMode="auto">
          <a:xfrm>
            <a:off x="1643063" y="1643063"/>
            <a:ext cx="6003925" cy="793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004483" y="0"/>
              </a:cxn>
              <a:cxn ang="0">
                <a:pos x="6004483" y="794397"/>
              </a:cxn>
              <a:cxn ang="0">
                <a:pos x="0" y="794397"/>
              </a:cxn>
              <a:cxn ang="0">
                <a:pos x="0" y="0"/>
              </a:cxn>
            </a:cxnLst>
            <a:rect l="0" t="0" r="r" b="b"/>
            <a:pathLst>
              <a:path w="6004559" h="794385">
                <a:moveTo>
                  <a:pt x="0" y="0"/>
                </a:moveTo>
                <a:lnTo>
                  <a:pt x="6004483" y="0"/>
                </a:lnTo>
                <a:lnTo>
                  <a:pt x="6004483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57" name="object 10"/>
          <p:cNvSpPr>
            <a:spLocks/>
          </p:cNvSpPr>
          <p:nvPr/>
        </p:nvSpPr>
        <p:spPr bwMode="auto">
          <a:xfrm>
            <a:off x="1643063" y="1643063"/>
            <a:ext cx="6003925" cy="793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004483" y="0"/>
              </a:cxn>
              <a:cxn ang="0">
                <a:pos x="6004483" y="794397"/>
              </a:cxn>
              <a:cxn ang="0">
                <a:pos x="0" y="794397"/>
              </a:cxn>
              <a:cxn ang="0">
                <a:pos x="0" y="0"/>
              </a:cxn>
            </a:cxnLst>
            <a:rect l="0" t="0" r="r" b="b"/>
            <a:pathLst>
              <a:path w="6004559" h="794385">
                <a:moveTo>
                  <a:pt x="0" y="0"/>
                </a:moveTo>
                <a:lnTo>
                  <a:pt x="6004483" y="0"/>
                </a:lnTo>
                <a:lnTo>
                  <a:pt x="6004483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9BBA58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1" name="object 11"/>
          <p:cNvSpPr txBox="1"/>
          <p:nvPr/>
        </p:nvSpPr>
        <p:spPr>
          <a:xfrm>
            <a:off x="1917700" y="1684338"/>
            <a:ext cx="344488" cy="5476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4425" i="1" spc="-135" baseline="-16007" dirty="0">
                <a:latin typeface="Symbol"/>
                <a:cs typeface="Symbol"/>
              </a:rPr>
              <a:t></a:t>
            </a:r>
            <a:r>
              <a:rPr sz="1850" spc="5" dirty="0">
                <a:latin typeface="Consolas"/>
                <a:cs typeface="Consolas"/>
              </a:rPr>
              <a:t>2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5863" y="1790700"/>
            <a:ext cx="4919662" cy="5238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= </a:t>
            </a:r>
            <a:r>
              <a:rPr spc="-10" dirty="0">
                <a:latin typeface="Consolas"/>
                <a:cs typeface="Consolas"/>
              </a:rPr>
              <a:t>E[(</a:t>
            </a:r>
            <a:r>
              <a:rPr i="1" spc="-10" dirty="0">
                <a:latin typeface="Consolas"/>
                <a:cs typeface="Consolas"/>
              </a:rPr>
              <a:t>X</a:t>
            </a:r>
            <a:r>
              <a:rPr spc="-10" dirty="0">
                <a:latin typeface="Consolas"/>
                <a:cs typeface="Consolas"/>
              </a:rPr>
              <a:t>–</a:t>
            </a:r>
            <a:r>
              <a:rPr sz="2950" i="1" spc="-10" dirty="0">
                <a:latin typeface="Symbol"/>
                <a:cs typeface="Symbol"/>
              </a:rPr>
              <a:t></a:t>
            </a:r>
            <a:r>
              <a:rPr spc="-10" dirty="0">
                <a:latin typeface="Consolas"/>
                <a:cs typeface="Consolas"/>
              </a:rPr>
              <a:t>)</a:t>
            </a:r>
            <a:r>
              <a:rPr sz="2775" spc="-15" baseline="25525" dirty="0">
                <a:latin typeface="Consolas"/>
                <a:cs typeface="Consolas"/>
              </a:rPr>
              <a:t>2</a:t>
            </a:r>
            <a:r>
              <a:rPr spc="-10" dirty="0">
                <a:latin typeface="Consolas"/>
                <a:cs typeface="Consolas"/>
              </a:rPr>
              <a:t>] </a:t>
            </a:r>
            <a:r>
              <a:rPr dirty="0">
                <a:latin typeface="Consolas"/>
                <a:cs typeface="Consolas"/>
              </a:rPr>
              <a:t>=</a:t>
            </a:r>
            <a:r>
              <a:rPr spc="-65" dirty="0">
                <a:latin typeface="Consolas"/>
                <a:cs typeface="Consolas"/>
              </a:rPr>
              <a:t> </a:t>
            </a:r>
            <a:r>
              <a:rPr spc="-10" dirty="0">
                <a:latin typeface="Symbol"/>
                <a:cs typeface="Symbol"/>
              </a:rPr>
              <a:t></a:t>
            </a:r>
            <a:r>
              <a:rPr spc="-10" dirty="0">
                <a:latin typeface="Consolas"/>
                <a:cs typeface="Consolas"/>
              </a:rPr>
              <a:t>(</a:t>
            </a:r>
            <a:r>
              <a:rPr i="1" spc="-10" dirty="0">
                <a:latin typeface="Consolas"/>
                <a:cs typeface="Consolas"/>
              </a:rPr>
              <a:t>x</a:t>
            </a:r>
            <a:r>
              <a:rPr spc="-10" dirty="0">
                <a:latin typeface="Consolas"/>
                <a:cs typeface="Consolas"/>
              </a:rPr>
              <a:t>–</a:t>
            </a:r>
            <a:r>
              <a:rPr sz="2950" i="1" spc="-10" dirty="0">
                <a:latin typeface="Symbol"/>
                <a:cs typeface="Symbol"/>
              </a:rPr>
              <a:t></a:t>
            </a:r>
            <a:r>
              <a:rPr spc="-10" dirty="0">
                <a:latin typeface="Consolas"/>
                <a:cs typeface="Consolas"/>
              </a:rPr>
              <a:t>)</a:t>
            </a:r>
            <a:r>
              <a:rPr sz="2775" spc="-15" baseline="25525" dirty="0">
                <a:latin typeface="Consolas"/>
                <a:cs typeface="Consolas"/>
              </a:rPr>
              <a:t>2</a:t>
            </a:r>
            <a:r>
              <a:rPr i="1" spc="-10" dirty="0">
                <a:latin typeface="Consolas"/>
                <a:cs typeface="Consolas"/>
              </a:rPr>
              <a:t>P</a:t>
            </a:r>
            <a:r>
              <a:rPr sz="2775" i="1" spc="-15" baseline="-21021" dirty="0">
                <a:latin typeface="Consolas"/>
                <a:cs typeface="Consolas"/>
              </a:rPr>
              <a:t>X</a:t>
            </a:r>
            <a:r>
              <a:rPr spc="-10" dirty="0">
                <a:latin typeface="Consolas"/>
                <a:cs typeface="Consolas"/>
              </a:rPr>
              <a:t>(</a:t>
            </a:r>
            <a:r>
              <a:rPr i="1" spc="-10" dirty="0">
                <a:latin typeface="Consolas"/>
                <a:cs typeface="Consolas"/>
              </a:rPr>
              <a:t>x</a:t>
            </a:r>
            <a:r>
              <a:rPr spc="-10"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  <p:sp>
        <p:nvSpPr>
          <p:cNvPr id="27660" name="object 13"/>
          <p:cNvSpPr>
            <a:spLocks/>
          </p:cNvSpPr>
          <p:nvPr/>
        </p:nvSpPr>
        <p:spPr bwMode="auto">
          <a:xfrm>
            <a:off x="1828800" y="3857625"/>
            <a:ext cx="5600700" cy="16573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00522" y="0"/>
              </a:cxn>
              <a:cxn ang="0">
                <a:pos x="5600522" y="1656181"/>
              </a:cxn>
              <a:cxn ang="0">
                <a:pos x="0" y="1656181"/>
              </a:cxn>
              <a:cxn ang="0">
                <a:pos x="0" y="0"/>
              </a:cxn>
            </a:cxnLst>
            <a:rect l="0" t="0" r="r" b="b"/>
            <a:pathLst>
              <a:path w="5600700" h="1656714">
                <a:moveTo>
                  <a:pt x="0" y="0"/>
                </a:moveTo>
                <a:lnTo>
                  <a:pt x="5600522" y="0"/>
                </a:lnTo>
                <a:lnTo>
                  <a:pt x="5600522" y="1656181"/>
                </a:lnTo>
                <a:lnTo>
                  <a:pt x="0" y="16561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7661" name="object 14"/>
          <p:cNvSpPr>
            <a:spLocks/>
          </p:cNvSpPr>
          <p:nvPr/>
        </p:nvSpPr>
        <p:spPr bwMode="auto">
          <a:xfrm>
            <a:off x="1828800" y="3857625"/>
            <a:ext cx="5600700" cy="16573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00522" y="0"/>
              </a:cxn>
              <a:cxn ang="0">
                <a:pos x="5600522" y="1656181"/>
              </a:cxn>
              <a:cxn ang="0">
                <a:pos x="0" y="1656181"/>
              </a:cxn>
              <a:cxn ang="0">
                <a:pos x="0" y="0"/>
              </a:cxn>
            </a:cxnLst>
            <a:rect l="0" t="0" r="r" b="b"/>
            <a:pathLst>
              <a:path w="5600700" h="1656714">
                <a:moveTo>
                  <a:pt x="0" y="0"/>
                </a:moveTo>
                <a:lnTo>
                  <a:pt x="5600522" y="0"/>
                </a:lnTo>
                <a:lnTo>
                  <a:pt x="5600522" y="1656181"/>
                </a:lnTo>
                <a:lnTo>
                  <a:pt x="0" y="1656181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" name="object 15"/>
          <p:cNvSpPr txBox="1"/>
          <p:nvPr/>
        </p:nvSpPr>
        <p:spPr>
          <a:xfrm>
            <a:off x="2371725" y="4041775"/>
            <a:ext cx="130175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spc="5" dirty="0">
                <a:latin typeface="Consolas"/>
                <a:cs typeface="Consolas"/>
              </a:rPr>
              <a:t>2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4" name="object 24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27664" name="object 2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2081E859-166E-41B0-9FE7-8D006FE989B3}" type="slidenum">
              <a:rPr lang="th-TH"/>
              <a:pPr marL="25400"/>
              <a:t>21</a:t>
            </a:fld>
            <a:endParaRPr lang="th-TH"/>
          </a:p>
        </p:txBody>
      </p:sp>
      <p:sp>
        <p:nvSpPr>
          <p:cNvPr id="16" name="object 16"/>
          <p:cNvSpPr txBox="1"/>
          <p:nvPr/>
        </p:nvSpPr>
        <p:spPr>
          <a:xfrm>
            <a:off x="4284663" y="4041775"/>
            <a:ext cx="131762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spc="5" dirty="0">
                <a:latin typeface="Consolas"/>
                <a:cs typeface="Consolas"/>
              </a:rPr>
              <a:t>2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11375" y="4010025"/>
            <a:ext cx="2500313" cy="5238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950" i="1" spc="-45" dirty="0">
                <a:latin typeface="Symbol"/>
                <a:cs typeface="Symbol"/>
              </a:rPr>
              <a:t></a:t>
            </a:r>
            <a:r>
              <a:rPr sz="2775" i="1" spc="-67" baseline="-21021" dirty="0">
                <a:latin typeface="Consolas"/>
                <a:cs typeface="Consolas"/>
              </a:rPr>
              <a:t>K </a:t>
            </a:r>
            <a:r>
              <a:rPr dirty="0">
                <a:latin typeface="Consolas"/>
                <a:cs typeface="Consolas"/>
              </a:rPr>
              <a:t>= </a:t>
            </a:r>
            <a:r>
              <a:rPr spc="-15" dirty="0">
                <a:latin typeface="Symbol"/>
                <a:cs typeface="Symbol"/>
              </a:rPr>
              <a:t></a:t>
            </a:r>
            <a:r>
              <a:rPr spc="-15" dirty="0">
                <a:latin typeface="Consolas"/>
                <a:cs typeface="Consolas"/>
              </a:rPr>
              <a:t>(</a:t>
            </a:r>
            <a:r>
              <a:rPr i="1" spc="-15" dirty="0">
                <a:latin typeface="Consolas"/>
                <a:cs typeface="Consolas"/>
              </a:rPr>
              <a:t>k</a:t>
            </a:r>
            <a:r>
              <a:rPr spc="-15" dirty="0">
                <a:latin typeface="Consolas"/>
                <a:cs typeface="Consolas"/>
              </a:rPr>
              <a:t>–</a:t>
            </a:r>
            <a:r>
              <a:rPr sz="2950" i="1" spc="-15" dirty="0">
                <a:latin typeface="Symbol"/>
                <a:cs typeface="Symbol"/>
              </a:rPr>
              <a:t></a:t>
            </a:r>
            <a:r>
              <a:rPr spc="-15" dirty="0">
                <a:latin typeface="Consolas"/>
                <a:cs typeface="Consolas"/>
              </a:rPr>
              <a:t>)</a:t>
            </a:r>
            <a:r>
              <a:rPr spc="-325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(</a:t>
            </a:r>
            <a:endParaRPr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41863" y="4254500"/>
            <a:ext cx="130175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11688" y="4024313"/>
            <a:ext cx="390525" cy="2968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n–</a:t>
            </a:r>
            <a:r>
              <a:rPr sz="1850" spc="5" dirty="0">
                <a:latin typeface="Consolas"/>
                <a:cs typeface="Consolas"/>
              </a:rPr>
              <a:t>1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92738" y="4041775"/>
            <a:ext cx="130175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02213" y="4029075"/>
            <a:ext cx="1497012" cy="447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Consolas"/>
                <a:cs typeface="Consolas"/>
              </a:rPr>
              <a:t>)</a:t>
            </a:r>
            <a:r>
              <a:rPr i="1" spc="-5" dirty="0">
                <a:latin typeface="Consolas"/>
                <a:cs typeface="Consolas"/>
              </a:rPr>
              <a:t>p</a:t>
            </a:r>
            <a:r>
              <a:rPr i="1" spc="-600" dirty="0">
                <a:latin typeface="Consolas"/>
                <a:cs typeface="Consolas"/>
              </a:rPr>
              <a:t> </a:t>
            </a:r>
            <a:r>
              <a:rPr spc="-5" dirty="0">
                <a:latin typeface="Consolas"/>
                <a:cs typeface="Consolas"/>
              </a:rPr>
              <a:t>(1–</a:t>
            </a:r>
            <a:r>
              <a:rPr i="1" spc="-5" dirty="0">
                <a:latin typeface="Consolas"/>
                <a:cs typeface="Consolas"/>
              </a:rPr>
              <a:t>p</a:t>
            </a:r>
            <a:r>
              <a:rPr spc="-5"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99225" y="4041775"/>
            <a:ext cx="650875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-5" dirty="0">
                <a:latin typeface="Consolas"/>
                <a:cs typeface="Consolas"/>
              </a:rPr>
              <a:t>n</a:t>
            </a:r>
            <a:r>
              <a:rPr sz="1850" spc="5" dirty="0">
                <a:latin typeface="Consolas"/>
                <a:cs typeface="Consolas"/>
              </a:rPr>
              <a:t>–1–</a:t>
            </a:r>
            <a:r>
              <a:rPr sz="1850" i="1" spc="5" dirty="0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95575" y="4451350"/>
            <a:ext cx="2543175" cy="8778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=</a:t>
            </a:r>
            <a:r>
              <a:rPr spc="-11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(</a:t>
            </a:r>
            <a:r>
              <a:rPr i="1" dirty="0">
                <a:latin typeface="Consolas"/>
                <a:cs typeface="Consolas"/>
              </a:rPr>
              <a:t>n</a:t>
            </a:r>
            <a:r>
              <a:rPr dirty="0">
                <a:latin typeface="Consolas"/>
                <a:cs typeface="Consolas"/>
              </a:rPr>
              <a:t>–1)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(1–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  <a:p>
            <a:pPr fontAlgn="auto">
              <a:spcBef>
                <a:spcPts val="25"/>
              </a:spcBef>
              <a:spcAft>
                <a:spcPts val="0"/>
              </a:spcAft>
              <a:tabLst>
                <a:tab pos="389890" algn="l"/>
              </a:tabLst>
              <a:defRPr/>
            </a:pPr>
            <a:r>
              <a:rPr dirty="0">
                <a:latin typeface="Symbol"/>
                <a:cs typeface="Symbol"/>
              </a:rPr>
              <a:t>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i="1" dirty="0">
                <a:latin typeface="Consolas"/>
                <a:cs typeface="Consolas"/>
              </a:rPr>
              <a:t>np</a:t>
            </a:r>
            <a:r>
              <a:rPr dirty="0">
                <a:latin typeface="Consolas"/>
                <a:cs typeface="Consolas"/>
              </a:rPr>
              <a:t>(1–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67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867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8676" name="object 5"/>
          <p:cNvSpPr>
            <a:spLocks noChangeArrowheads="1"/>
          </p:cNvSpPr>
          <p:nvPr/>
        </p:nvSpPr>
        <p:spPr bwMode="auto">
          <a:xfrm>
            <a:off x="258763" y="254000"/>
            <a:ext cx="4013200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Approximation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81313" y="1611313"/>
            <a:ext cx="155575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3250" y="1385888"/>
            <a:ext cx="4713288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Pr[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=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] =</a:t>
            </a:r>
            <a:r>
              <a:rPr spc="-8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(</a:t>
            </a:r>
            <a:r>
              <a:rPr sz="2775" i="1" baseline="30030" dirty="0">
                <a:latin typeface="Consolas"/>
                <a:cs typeface="Consolas"/>
              </a:rPr>
              <a:t>n–</a:t>
            </a:r>
            <a:r>
              <a:rPr sz="2775" baseline="30030" dirty="0">
                <a:latin typeface="Consolas"/>
                <a:cs typeface="Consolas"/>
              </a:rPr>
              <a:t>1</a:t>
            </a:r>
            <a:r>
              <a:rPr dirty="0">
                <a:latin typeface="Consolas"/>
                <a:cs typeface="Consolas"/>
              </a:rPr>
              <a:t>)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(1–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</a:t>
            </a:r>
            <a:r>
              <a:rPr sz="2775" i="1" baseline="25525" dirty="0">
                <a:latin typeface="Consolas"/>
                <a:cs typeface="Consolas"/>
              </a:rPr>
              <a:t>n</a:t>
            </a:r>
            <a:r>
              <a:rPr sz="2775" baseline="25525" dirty="0">
                <a:latin typeface="Consolas"/>
                <a:cs typeface="Consolas"/>
              </a:rPr>
              <a:t>–1–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endParaRPr sz="2775" baseline="25525">
              <a:latin typeface="Consolas"/>
              <a:cs typeface="Consolas"/>
            </a:endParaRPr>
          </a:p>
        </p:txBody>
      </p:sp>
      <p:sp>
        <p:nvSpPr>
          <p:cNvPr id="28680" name="object 9"/>
          <p:cNvSpPr>
            <a:spLocks/>
          </p:cNvSpPr>
          <p:nvPr/>
        </p:nvSpPr>
        <p:spPr bwMode="auto">
          <a:xfrm>
            <a:off x="5786438" y="1357313"/>
            <a:ext cx="1462087" cy="523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62265" y="0"/>
              </a:cxn>
              <a:cxn ang="0">
                <a:pos x="1462265" y="523214"/>
              </a:cxn>
              <a:cxn ang="0">
                <a:pos x="0" y="523214"/>
              </a:cxn>
              <a:cxn ang="0">
                <a:pos x="0" y="0"/>
              </a:cxn>
            </a:cxnLst>
            <a:rect l="0" t="0" r="r" b="b"/>
            <a:pathLst>
              <a:path w="1462404" h="523239">
                <a:moveTo>
                  <a:pt x="0" y="0"/>
                </a:moveTo>
                <a:lnTo>
                  <a:pt x="1462265" y="0"/>
                </a:lnTo>
                <a:lnTo>
                  <a:pt x="1462265" y="523214"/>
                </a:lnTo>
                <a:lnTo>
                  <a:pt x="0" y="5232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681" name="object 10"/>
          <p:cNvSpPr txBox="1">
            <a:spLocks noChangeArrowheads="1"/>
          </p:cNvSpPr>
          <p:nvPr/>
        </p:nvSpPr>
        <p:spPr bwMode="auto">
          <a:xfrm>
            <a:off x="5786438" y="1357313"/>
            <a:ext cx="1462087" cy="523875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  <a:miter lim="800000"/>
            <a:headEnd/>
            <a:tailEnd/>
          </a:ln>
        </p:spPr>
        <p:txBody>
          <a:bodyPr lIns="0" tIns="12700" rIns="0" bIns="0">
            <a:spAutoFit/>
          </a:bodyPr>
          <a:lstStyle/>
          <a:p>
            <a:pPr marL="84138">
              <a:spcBef>
                <a:spcPts val="100"/>
              </a:spcBef>
            </a:pPr>
            <a:r>
              <a:rPr lang="th-TH">
                <a:solidFill>
                  <a:srgbClr val="006FC0"/>
                </a:solidFill>
                <a:latin typeface="Calibri" pitchFamily="34" charset="0"/>
                <a:cs typeface="Cordia New" pitchFamily="34" charset="-34"/>
              </a:rPr>
              <a:t>Binomial</a:t>
            </a:r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8682" name="object 11"/>
          <p:cNvSpPr>
            <a:spLocks/>
          </p:cNvSpPr>
          <p:nvPr/>
        </p:nvSpPr>
        <p:spPr bwMode="auto">
          <a:xfrm>
            <a:off x="5883275" y="3144838"/>
            <a:ext cx="1295400" cy="523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94777" y="0"/>
              </a:cxn>
              <a:cxn ang="0">
                <a:pos x="1294777" y="523214"/>
              </a:cxn>
              <a:cxn ang="0">
                <a:pos x="0" y="523214"/>
              </a:cxn>
              <a:cxn ang="0">
                <a:pos x="0" y="0"/>
              </a:cxn>
            </a:cxnLst>
            <a:rect l="0" t="0" r="r" b="b"/>
            <a:pathLst>
              <a:path w="1295400" h="523239">
                <a:moveTo>
                  <a:pt x="0" y="0"/>
                </a:moveTo>
                <a:lnTo>
                  <a:pt x="1294777" y="0"/>
                </a:lnTo>
                <a:lnTo>
                  <a:pt x="1294777" y="523214"/>
                </a:lnTo>
                <a:lnTo>
                  <a:pt x="0" y="5232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" name="object 12"/>
          <p:cNvSpPr txBox="1"/>
          <p:nvPr/>
        </p:nvSpPr>
        <p:spPr>
          <a:xfrm>
            <a:off x="5883275" y="3144838"/>
            <a:ext cx="1295400" cy="523875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lIns="0" tIns="12700" rIns="0" bIns="0">
            <a:spAutoFit/>
          </a:bodyPr>
          <a:lstStyle/>
          <a:p>
            <a:pPr marL="8509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pc="-10" dirty="0">
                <a:solidFill>
                  <a:srgbClr val="006FC0"/>
                </a:solidFill>
                <a:latin typeface="Calibri"/>
                <a:cs typeface="Calibri"/>
              </a:rPr>
              <a:t>Poisson</a:t>
            </a:r>
            <a:endParaRPr>
              <a:latin typeface="Calibri"/>
              <a:cs typeface="Calibri"/>
            </a:endParaRPr>
          </a:p>
        </p:txBody>
      </p:sp>
      <p:sp>
        <p:nvSpPr>
          <p:cNvPr id="28684" name="object 13"/>
          <p:cNvSpPr>
            <a:spLocks noChangeArrowheads="1"/>
          </p:cNvSpPr>
          <p:nvPr/>
        </p:nvSpPr>
        <p:spPr bwMode="auto">
          <a:xfrm>
            <a:off x="6343650" y="1903413"/>
            <a:ext cx="381000" cy="12382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8963" y="3173413"/>
            <a:ext cx="1781175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Pr[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=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]</a:t>
            </a:r>
            <a:r>
              <a:rPr spc="-13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→</a:t>
            </a:r>
            <a:endParaRPr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00325" y="3030538"/>
            <a:ext cx="1525588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(</a:t>
            </a:r>
            <a:r>
              <a:rPr i="1" dirty="0">
                <a:latin typeface="Consolas"/>
                <a:cs typeface="Consolas"/>
              </a:rPr>
              <a:t>np</a:t>
            </a:r>
            <a:r>
              <a:rPr dirty="0">
                <a:latin typeface="Consolas"/>
                <a:cs typeface="Consolas"/>
              </a:rPr>
              <a:t>)</a:t>
            </a:r>
            <a:r>
              <a:rPr sz="2775" i="1" baseline="25525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e</a:t>
            </a:r>
            <a:r>
              <a:rPr sz="2775" baseline="25525" dirty="0">
                <a:latin typeface="Consolas"/>
                <a:cs typeface="Consolas"/>
              </a:rPr>
              <a:t>–</a:t>
            </a:r>
            <a:r>
              <a:rPr sz="2775" i="1" baseline="25525" dirty="0">
                <a:latin typeface="Consolas"/>
                <a:cs typeface="Consolas"/>
              </a:rPr>
              <a:t>np</a:t>
            </a:r>
            <a:endParaRPr sz="2775" baseline="25525">
              <a:latin typeface="Consolas"/>
              <a:cs typeface="Consolas"/>
            </a:endParaRPr>
          </a:p>
        </p:txBody>
      </p:sp>
      <p:sp>
        <p:nvSpPr>
          <p:cNvPr id="28687" name="object 16"/>
          <p:cNvSpPr txBox="1">
            <a:spLocks noChangeArrowheads="1"/>
          </p:cNvSpPr>
          <p:nvPr/>
        </p:nvSpPr>
        <p:spPr bwMode="auto">
          <a:xfrm>
            <a:off x="3154363" y="3457575"/>
            <a:ext cx="41751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i="1">
                <a:latin typeface="Consolas" pitchFamily="49" charset="0"/>
                <a:cs typeface="Consolas" pitchFamily="49" charset="0"/>
              </a:rPr>
              <a:t>k</a:t>
            </a:r>
            <a:r>
              <a:rPr lang="th-TH">
                <a:latin typeface="Consolas" pitchFamily="49" charset="0"/>
                <a:cs typeface="Consolas" pitchFamily="49" charset="0"/>
              </a:rPr>
              <a:t>!</a:t>
            </a:r>
          </a:p>
        </p:txBody>
      </p:sp>
      <p:sp>
        <p:nvSpPr>
          <p:cNvPr id="28688" name="object 17"/>
          <p:cNvSpPr>
            <a:spLocks/>
          </p:cNvSpPr>
          <p:nvPr/>
        </p:nvSpPr>
        <p:spPr bwMode="auto">
          <a:xfrm>
            <a:off x="2608263" y="3478213"/>
            <a:ext cx="1511300" cy="1587"/>
          </a:xfrm>
          <a:custGeom>
            <a:avLst/>
            <a:gdLst/>
            <a:ahLst/>
            <a:cxnLst>
              <a:cxn ang="0">
                <a:pos x="0" y="1587"/>
              </a:cxn>
              <a:cxn ang="0">
                <a:pos x="1511630" y="0"/>
              </a:cxn>
            </a:cxnLst>
            <a:rect l="0" t="0" r="r" b="b"/>
            <a:pathLst>
              <a:path w="1511935" h="1904">
                <a:moveTo>
                  <a:pt x="0" y="1587"/>
                </a:moveTo>
                <a:lnTo>
                  <a:pt x="1511630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8" name="object 18"/>
          <p:cNvSpPr txBox="1"/>
          <p:nvPr/>
        </p:nvSpPr>
        <p:spPr>
          <a:xfrm>
            <a:off x="6900863" y="2174875"/>
            <a:ext cx="1974850" cy="6461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5" dirty="0">
                <a:solidFill>
                  <a:srgbClr val="C00000"/>
                </a:solidFill>
                <a:latin typeface="Calibri"/>
                <a:cs typeface="Calibri"/>
              </a:rPr>
              <a:t>large 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n</a:t>
            </a:r>
            <a:r>
              <a:rPr sz="2000" i="1" spc="-66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and small 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endParaRPr sz="2000">
              <a:latin typeface="Consolas"/>
              <a:cs typeface="Consolas"/>
            </a:endParaRPr>
          </a:p>
          <a:p>
            <a:pPr marL="48895" fontAlgn="auto">
              <a:spcBef>
                <a:spcPts val="75"/>
              </a:spcBef>
              <a:spcAft>
                <a:spcPts val="0"/>
              </a:spcAft>
              <a:defRPr/>
            </a:pPr>
            <a:r>
              <a:rPr sz="2000" spc="-15" dirty="0">
                <a:solidFill>
                  <a:srgbClr val="C00000"/>
                </a:solidFill>
                <a:latin typeface="Calibri"/>
                <a:cs typeface="Calibri"/>
              </a:rPr>
              <a:t>so, 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np</a:t>
            </a:r>
            <a:r>
              <a:rPr sz="2000" i="1" spc="-70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is </a:t>
            </a:r>
            <a:r>
              <a:rPr sz="2000" spc="-15" dirty="0">
                <a:solidFill>
                  <a:srgbClr val="C00000"/>
                </a:solidFill>
                <a:latin typeface="Calibri"/>
                <a:cs typeface="Calibri"/>
              </a:rPr>
              <a:t>constant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690" name="object 19"/>
          <p:cNvSpPr>
            <a:spLocks/>
          </p:cNvSpPr>
          <p:nvPr/>
        </p:nvSpPr>
        <p:spPr bwMode="auto">
          <a:xfrm>
            <a:off x="5899150" y="4930775"/>
            <a:ext cx="1273175" cy="523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71498" y="0"/>
              </a:cxn>
              <a:cxn ang="0">
                <a:pos x="1271498" y="523214"/>
              </a:cxn>
              <a:cxn ang="0">
                <a:pos x="0" y="523214"/>
              </a:cxn>
              <a:cxn ang="0">
                <a:pos x="0" y="0"/>
              </a:cxn>
            </a:cxnLst>
            <a:rect l="0" t="0" r="r" b="b"/>
            <a:pathLst>
              <a:path w="1271904" h="523239">
                <a:moveTo>
                  <a:pt x="0" y="0"/>
                </a:moveTo>
                <a:lnTo>
                  <a:pt x="1271498" y="0"/>
                </a:lnTo>
                <a:lnTo>
                  <a:pt x="1271498" y="523214"/>
                </a:lnTo>
                <a:lnTo>
                  <a:pt x="0" y="5232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0" name="object 20"/>
          <p:cNvSpPr txBox="1"/>
          <p:nvPr/>
        </p:nvSpPr>
        <p:spPr>
          <a:xfrm>
            <a:off x="5899150" y="4930775"/>
            <a:ext cx="1273175" cy="523875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lIns="0" tIns="12700" rIns="0" bIns="0">
            <a:spAutoFit/>
          </a:bodyPr>
          <a:lstStyle/>
          <a:p>
            <a:pPr marL="84455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pc="-5" dirty="0">
                <a:solidFill>
                  <a:srgbClr val="006FC0"/>
                </a:solidFill>
                <a:latin typeface="Calibri"/>
                <a:cs typeface="Calibri"/>
              </a:rPr>
              <a:t>Normal</a:t>
            </a:r>
            <a:endParaRPr>
              <a:latin typeface="Calibri"/>
              <a:cs typeface="Calibri"/>
            </a:endParaRPr>
          </a:p>
        </p:txBody>
      </p:sp>
      <p:sp>
        <p:nvSpPr>
          <p:cNvPr id="28692" name="object 21"/>
          <p:cNvSpPr>
            <a:spLocks noChangeArrowheads="1"/>
          </p:cNvSpPr>
          <p:nvPr/>
        </p:nvSpPr>
        <p:spPr bwMode="auto">
          <a:xfrm>
            <a:off x="6343650" y="3689350"/>
            <a:ext cx="381000" cy="12382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04038" y="3960813"/>
            <a:ext cx="871537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5" dirty="0">
                <a:solidFill>
                  <a:srgbClr val="C00000"/>
                </a:solidFill>
                <a:latin typeface="Calibri"/>
                <a:cs typeface="Calibri"/>
              </a:rPr>
              <a:t>large</a:t>
            </a:r>
            <a:r>
              <a:rPr sz="2000" spc="-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C00000"/>
                </a:solidFill>
                <a:latin typeface="Consolas"/>
                <a:cs typeface="Consolas"/>
              </a:rPr>
              <a:t>np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6900" y="4959350"/>
            <a:ext cx="1782763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Pr[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=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]</a:t>
            </a:r>
            <a:r>
              <a:rPr spc="-13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→</a:t>
            </a:r>
            <a:endParaRPr>
              <a:latin typeface="Consolas"/>
              <a:cs typeface="Consolas"/>
            </a:endParaRPr>
          </a:p>
        </p:txBody>
      </p:sp>
      <p:sp>
        <p:nvSpPr>
          <p:cNvPr id="28695" name="object 24"/>
          <p:cNvSpPr txBox="1">
            <a:spLocks noChangeArrowheads="1"/>
          </p:cNvSpPr>
          <p:nvPr/>
        </p:nvSpPr>
        <p:spPr bwMode="auto">
          <a:xfrm>
            <a:off x="3783013" y="4959350"/>
            <a:ext cx="2222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979863" y="4902200"/>
            <a:ext cx="155575" cy="3095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spc="5" dirty="0">
                <a:latin typeface="Consolas"/>
                <a:cs typeface="Consolas"/>
              </a:rPr>
              <a:t>–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8697" name="object 26"/>
          <p:cNvSpPr txBox="1">
            <a:spLocks noChangeArrowheads="1"/>
          </p:cNvSpPr>
          <p:nvPr/>
        </p:nvSpPr>
        <p:spPr bwMode="auto">
          <a:xfrm>
            <a:off x="2598738" y="4816475"/>
            <a:ext cx="10064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>
                <a:latin typeface="Consolas" pitchFamily="49" charset="0"/>
                <a:cs typeface="Consolas" pitchFamily="49" charset="0"/>
              </a:rPr>
              <a:t>1(</a:t>
            </a:r>
            <a:r>
              <a:rPr lang="th-TH" i="1">
                <a:latin typeface="Consolas" pitchFamily="49" charset="0"/>
                <a:cs typeface="Consolas" pitchFamily="49" charset="0"/>
              </a:rPr>
              <a:t>np</a:t>
            </a:r>
            <a:r>
              <a:rPr lang="th-TH"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578225" y="4830763"/>
            <a:ext cx="155575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52725" y="5227638"/>
            <a:ext cx="827088" cy="4794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950" i="1" spc="-90" dirty="0">
                <a:latin typeface="Symbol"/>
                <a:cs typeface="Symbol"/>
              </a:rPr>
              <a:t></a:t>
            </a:r>
            <a:r>
              <a:rPr spc="-5" dirty="0">
                <a:latin typeface="Symbol"/>
                <a:cs typeface="Symbol"/>
              </a:rPr>
              <a:t></a:t>
            </a:r>
            <a:r>
              <a:rPr dirty="0">
                <a:latin typeface="Consolas"/>
                <a:cs typeface="Consolas"/>
              </a:rPr>
              <a:t>2</a:t>
            </a:r>
            <a:r>
              <a:rPr dirty="0">
                <a:latin typeface="Symbol"/>
                <a:cs typeface="Symbol"/>
              </a:rPr>
              <a:t></a:t>
            </a:r>
            <a:endParaRPr>
              <a:latin typeface="Symbol"/>
              <a:cs typeface="Symbol"/>
            </a:endParaRPr>
          </a:p>
        </p:txBody>
      </p:sp>
      <p:sp>
        <p:nvSpPr>
          <p:cNvPr id="28700" name="object 29"/>
          <p:cNvSpPr>
            <a:spLocks/>
          </p:cNvSpPr>
          <p:nvPr/>
        </p:nvSpPr>
        <p:spPr bwMode="auto">
          <a:xfrm>
            <a:off x="2608263" y="5264150"/>
            <a:ext cx="1117600" cy="1588"/>
          </a:xfrm>
          <a:custGeom>
            <a:avLst/>
            <a:gdLst/>
            <a:ahLst/>
            <a:cxnLst>
              <a:cxn ang="0">
                <a:pos x="0" y="1587"/>
              </a:cxn>
              <a:cxn ang="0">
                <a:pos x="1117295" y="0"/>
              </a:cxn>
            </a:cxnLst>
            <a:rect l="0" t="0" r="r" b="b"/>
            <a:pathLst>
              <a:path w="1117600" h="1904">
                <a:moveTo>
                  <a:pt x="0" y="1587"/>
                </a:moveTo>
                <a:lnTo>
                  <a:pt x="1117295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701" name="object 30"/>
          <p:cNvSpPr>
            <a:spLocks/>
          </p:cNvSpPr>
          <p:nvPr/>
        </p:nvSpPr>
        <p:spPr bwMode="auto">
          <a:xfrm>
            <a:off x="3143250" y="5286375"/>
            <a:ext cx="468313" cy="1588"/>
          </a:xfrm>
          <a:custGeom>
            <a:avLst/>
            <a:gdLst/>
            <a:ahLst/>
            <a:cxnLst>
              <a:cxn ang="0">
                <a:pos x="0" y="1587"/>
              </a:cxn>
              <a:cxn ang="0">
                <a:pos x="467995" y="0"/>
              </a:cxn>
            </a:cxnLst>
            <a:rect l="0" t="0" r="r" b="b"/>
            <a:pathLst>
              <a:path w="467995" h="1904">
                <a:moveTo>
                  <a:pt x="0" y="1587"/>
                </a:moveTo>
                <a:lnTo>
                  <a:pt x="467995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" name="object 31"/>
          <p:cNvSpPr txBox="1"/>
          <p:nvPr/>
        </p:nvSpPr>
        <p:spPr>
          <a:xfrm>
            <a:off x="4802188" y="4832350"/>
            <a:ext cx="100012" cy="180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spc="5" dirty="0">
                <a:latin typeface="Consolas"/>
                <a:cs typeface="Consolas"/>
              </a:rPr>
              <a:t>2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33" name="object 3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28704" name="object 3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9FF0C483-BA33-47D8-AA51-85C481201F43}" type="slidenum">
              <a:rPr lang="th-TH"/>
              <a:pPr marL="25400"/>
              <a:t>22</a:t>
            </a:fld>
            <a:endParaRPr lang="th-TH"/>
          </a:p>
        </p:txBody>
      </p:sp>
      <p:sp>
        <p:nvSpPr>
          <p:cNvPr id="32" name="object 32"/>
          <p:cNvSpPr txBox="1"/>
          <p:nvPr/>
        </p:nvSpPr>
        <p:spPr>
          <a:xfrm>
            <a:off x="4133850" y="4829175"/>
            <a:ext cx="695325" cy="508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28600" indent="-215900">
              <a:lnSpc>
                <a:spcPts val="1938"/>
              </a:lnSpc>
            </a:pPr>
            <a:r>
              <a:rPr lang="th-TH" sz="1600" u="sng">
                <a:latin typeface="Consolas" pitchFamily="49" charset="0"/>
                <a:cs typeface="Consolas" pitchFamily="49" charset="0"/>
              </a:rPr>
              <a:t>(</a:t>
            </a:r>
            <a:r>
              <a:rPr lang="th-TH" sz="1600" i="1" u="sng">
                <a:latin typeface="Consolas" pitchFamily="49" charset="0"/>
                <a:cs typeface="Consolas" pitchFamily="49" charset="0"/>
              </a:rPr>
              <a:t>k</a:t>
            </a:r>
            <a:r>
              <a:rPr lang="th-TH" sz="1600" u="sng">
                <a:latin typeface="Consolas" pitchFamily="49" charset="0"/>
                <a:cs typeface="Consolas" pitchFamily="49" charset="0"/>
              </a:rPr>
              <a:t>–</a:t>
            </a:r>
            <a:r>
              <a:rPr lang="th-TH" sz="1600" i="1" u="sng">
                <a:latin typeface="Consolas" pitchFamily="49" charset="0"/>
                <a:cs typeface="Consolas" pitchFamily="49" charset="0"/>
              </a:rPr>
              <a:t>np</a:t>
            </a:r>
            <a:r>
              <a:rPr lang="th-TH" sz="1600" u="sng">
                <a:latin typeface="Consolas" pitchFamily="49" charset="0"/>
                <a:cs typeface="Consolas" pitchFamily="49" charset="0"/>
              </a:rPr>
              <a:t>) </a:t>
            </a:r>
            <a:r>
              <a:rPr lang="th-TH" sz="1600">
                <a:latin typeface="Consolas" pitchFamily="49" charset="0"/>
                <a:cs typeface="Consolas" pitchFamily="49" charset="0"/>
              </a:rPr>
              <a:t> 2</a:t>
            </a:r>
            <a:r>
              <a:rPr lang="th-TH" sz="1600" i="1">
                <a:latin typeface="Symbol" pitchFamily="18" charset="2"/>
                <a:cs typeface="Cordia New" pitchFamily="34" charset="-34"/>
              </a:rPr>
              <a:t></a:t>
            </a:r>
            <a:r>
              <a:rPr lang="th-TH" sz="1500" baseline="26000">
                <a:latin typeface="Consolas" pitchFamily="49" charset="0"/>
                <a:cs typeface="Consolas" pitchFamily="49" charset="0"/>
              </a:rPr>
              <a:t>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698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699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00" name="object 5"/>
          <p:cNvSpPr>
            <a:spLocks noChangeArrowheads="1"/>
          </p:cNvSpPr>
          <p:nvPr/>
        </p:nvSpPr>
        <p:spPr bwMode="auto">
          <a:xfrm>
            <a:off x="258763" y="254000"/>
            <a:ext cx="5245100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Poisson</a:t>
            </a:r>
            <a:r>
              <a:rPr spc="-65" dirty="0"/>
              <a:t> </a:t>
            </a:r>
            <a:r>
              <a:rPr spc="-5" dirty="0"/>
              <a:t>Distribution</a:t>
            </a:r>
          </a:p>
        </p:txBody>
      </p:sp>
      <p:sp>
        <p:nvSpPr>
          <p:cNvPr id="29702" name="object 7"/>
          <p:cNvSpPr>
            <a:spLocks noChangeArrowheads="1"/>
          </p:cNvSpPr>
          <p:nvPr/>
        </p:nvSpPr>
        <p:spPr bwMode="auto">
          <a:xfrm>
            <a:off x="2198688" y="1508125"/>
            <a:ext cx="5213350" cy="321468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9703" name="object 8"/>
          <p:cNvSpPr txBox="1">
            <a:spLocks noChangeArrowheads="1"/>
          </p:cNvSpPr>
          <p:nvPr/>
        </p:nvSpPr>
        <p:spPr bwMode="auto">
          <a:xfrm>
            <a:off x="1438275" y="2501900"/>
            <a:ext cx="8080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i="1">
                <a:latin typeface="Consolas" pitchFamily="49" charset="0"/>
                <a:cs typeface="Consolas" pitchFamily="49" charset="0"/>
              </a:rPr>
              <a:t>P</a:t>
            </a:r>
            <a:r>
              <a:rPr lang="th-TH">
                <a:latin typeface="Consolas" pitchFamily="49" charset="0"/>
                <a:cs typeface="Consolas" pitchFamily="49" charset="0"/>
              </a:rPr>
              <a:t>(</a:t>
            </a:r>
            <a:r>
              <a:rPr lang="th-TH" i="1">
                <a:latin typeface="Consolas" pitchFamily="49" charset="0"/>
                <a:cs typeface="Consolas" pitchFamily="49" charset="0"/>
              </a:rPr>
              <a:t>k</a:t>
            </a:r>
            <a:r>
              <a:rPr lang="th-TH"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65638" y="4645025"/>
            <a:ext cx="3025775" cy="889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/>
            <a:r>
              <a:rPr lang="th-TH" i="1">
                <a:latin typeface="Consolas" pitchFamily="49" charset="0"/>
                <a:cs typeface="Consolas" pitchFamily="49" charset="0"/>
              </a:rPr>
              <a:t>k</a:t>
            </a:r>
            <a:endParaRPr lang="th-TH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3"/>
              </a:spcBef>
            </a:pPr>
            <a:r>
              <a:rPr lang="th-TH" i="1">
                <a:solidFill>
                  <a:srgbClr val="006FC0"/>
                </a:solidFill>
                <a:latin typeface="Consolas" pitchFamily="49" charset="0"/>
                <a:cs typeface="Consolas" pitchFamily="49" charset="0"/>
              </a:rPr>
              <a:t>np</a:t>
            </a:r>
            <a:endParaRPr lang="th-TH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705" name="object 10"/>
          <p:cNvSpPr>
            <a:spLocks/>
          </p:cNvSpPr>
          <p:nvPr/>
        </p:nvSpPr>
        <p:spPr bwMode="auto">
          <a:xfrm>
            <a:off x="4672013" y="4721225"/>
            <a:ext cx="1587" cy="471488"/>
          </a:xfrm>
          <a:custGeom>
            <a:avLst/>
            <a:gdLst/>
            <a:ahLst/>
            <a:cxnLst>
              <a:cxn ang="0">
                <a:pos x="0" y="471779"/>
              </a:cxn>
              <a:cxn ang="0">
                <a:pos x="1498" y="0"/>
              </a:cxn>
            </a:cxnLst>
            <a:rect l="0" t="0" r="r" b="b"/>
            <a:pathLst>
              <a:path w="1904" h="471804">
                <a:moveTo>
                  <a:pt x="0" y="471779"/>
                </a:moveTo>
                <a:lnTo>
                  <a:pt x="1498" y="0"/>
                </a:lnTo>
              </a:path>
            </a:pathLst>
          </a:custGeom>
          <a:noFill/>
          <a:ln w="28574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706" name="object 11"/>
          <p:cNvSpPr>
            <a:spLocks/>
          </p:cNvSpPr>
          <p:nvPr/>
        </p:nvSpPr>
        <p:spPr bwMode="auto">
          <a:xfrm>
            <a:off x="4622800" y="4721225"/>
            <a:ext cx="101600" cy="85725"/>
          </a:xfrm>
          <a:custGeom>
            <a:avLst/>
            <a:gdLst/>
            <a:ahLst/>
            <a:cxnLst>
              <a:cxn ang="0">
                <a:pos x="0" y="85559"/>
              </a:cxn>
              <a:cxn ang="0">
                <a:pos x="50279" y="0"/>
              </a:cxn>
              <a:cxn ang="0">
                <a:pos x="100012" y="85877"/>
              </a:cxn>
            </a:cxnLst>
            <a:rect l="0" t="0" r="r" b="b"/>
            <a:pathLst>
              <a:path w="100329" h="86360">
                <a:moveTo>
                  <a:pt x="0" y="85559"/>
                </a:moveTo>
                <a:lnTo>
                  <a:pt x="50279" y="0"/>
                </a:lnTo>
                <a:lnTo>
                  <a:pt x="100012" y="85877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" name="object 1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29708" name="object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95B8EEF3-00A1-4F5D-ABAC-87BFD14E1639}" type="slidenum">
              <a:rPr lang="th-TH"/>
              <a:pPr marL="25400"/>
              <a:t>23</a:t>
            </a:fld>
            <a:endParaRPr lang="th-TH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22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723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4576763" cy="21304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Previously: degree</a:t>
            </a:r>
            <a:r>
              <a:rPr sz="2400" spc="-7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distribution</a:t>
            </a:r>
            <a:endParaRPr sz="2400">
              <a:latin typeface="Tahoma"/>
              <a:cs typeface="Tahoma"/>
            </a:endParaRPr>
          </a:p>
          <a:p>
            <a:pPr fontAlgn="auto">
              <a:spcBef>
                <a:spcPts val="5"/>
              </a:spcBef>
              <a:spcAft>
                <a:spcPts val="0"/>
              </a:spcAft>
              <a:buFont typeface="Arial"/>
              <a:buChar char="•"/>
              <a:defRPr/>
            </a:pPr>
            <a:endParaRPr sz="35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Emergence of giant</a:t>
            </a:r>
            <a:r>
              <a:rPr sz="2400" spc="-6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component</a:t>
            </a:r>
            <a:endParaRPr sz="2400">
              <a:latin typeface="Tahoma"/>
              <a:cs typeface="Tahoma"/>
            </a:endParaRPr>
          </a:p>
          <a:p>
            <a:pPr fontAlgn="auto">
              <a:spcBef>
                <a:spcPts val="5"/>
              </a:spcBef>
              <a:spcAft>
                <a:spcPts val="0"/>
              </a:spcAft>
              <a:buFont typeface="Arial"/>
              <a:buChar char="•"/>
              <a:defRPr/>
            </a:pPr>
            <a:endParaRPr sz="35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5" dirty="0">
                <a:latin typeface="Tahoma"/>
                <a:cs typeface="Tahoma"/>
              </a:rPr>
              <a:t>Average </a:t>
            </a:r>
            <a:r>
              <a:rPr sz="2400" spc="-5" dirty="0">
                <a:latin typeface="Tahoma"/>
                <a:cs typeface="Tahoma"/>
              </a:rPr>
              <a:t>shortest</a:t>
            </a:r>
            <a:r>
              <a:rPr sz="2400" spc="-7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path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0725" name="object 6"/>
          <p:cNvSpPr>
            <a:spLocks noChangeArrowheads="1"/>
          </p:cNvSpPr>
          <p:nvPr/>
        </p:nvSpPr>
        <p:spPr bwMode="auto">
          <a:xfrm>
            <a:off x="258763" y="254000"/>
            <a:ext cx="2509837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Insi</a:t>
            </a:r>
            <a:r>
              <a:rPr spc="5" dirty="0"/>
              <a:t>g</a:t>
            </a:r>
            <a:r>
              <a:rPr spc="-5" dirty="0"/>
              <a:t>ht</a:t>
            </a:r>
            <a:r>
              <a:rPr dirty="0"/>
              <a:t>s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30728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1194433C-17AC-410E-9DC8-E0242AE6C2FA}" type="slidenum">
              <a:rPr lang="th-TH"/>
              <a:pPr marL="25400"/>
              <a:t>24</a:t>
            </a:fld>
            <a:endParaRPr lang="th-TH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1746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1747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7920038" cy="34718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C00000"/>
              </a:buClr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Connectivity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A graph is </a:t>
            </a:r>
            <a:r>
              <a:rPr lang="th-TH" sz="20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connected </a:t>
            </a:r>
            <a:r>
              <a:rPr lang="th-TH" sz="2000">
                <a:latin typeface="Tahoma" pitchFamily="34" charset="0"/>
                <a:cs typeface="Tahoma" pitchFamily="34" charset="0"/>
              </a:rPr>
              <a:t>if for every pair of nodes, there is a path  between them</a:t>
            </a:r>
          </a:p>
          <a:p>
            <a:pPr marL="755650" lvl="1" indent="-285750">
              <a:buFont typeface="Arial" charset="0"/>
              <a:buChar char="–"/>
              <a:tabLst>
                <a:tab pos="354013" algn="l"/>
                <a:tab pos="355600" algn="l"/>
              </a:tabLst>
            </a:pP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spcBef>
                <a:spcPts val="17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Component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755650" lvl="1" indent="-285750">
              <a:spcBef>
                <a:spcPts val="488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If a graph is not connected, then it breaks apart naturally into a  set of connected </a:t>
            </a:r>
            <a:r>
              <a:rPr lang="th-TH" sz="20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groups of nodes</a:t>
            </a:r>
            <a:endParaRPr lang="th-TH" sz="2000">
              <a:latin typeface="Tahoma" pitchFamily="34" charset="0"/>
              <a:cs typeface="Tahoma" pitchFamily="34" charset="0"/>
            </a:endParaRPr>
          </a:p>
          <a:p>
            <a:pPr marL="755650" lvl="1" indent="-285750">
              <a:buFont typeface="Arial" charset="0"/>
              <a:buChar char="–"/>
              <a:tabLst>
                <a:tab pos="354013" algn="l"/>
                <a:tab pos="355600" algn="l"/>
              </a:tabLst>
            </a:pP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spcBef>
                <a:spcPts val="17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Giant component</a:t>
            </a:r>
            <a:endParaRPr lang="th-TH" sz="2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1749" name="object 6"/>
          <p:cNvSpPr>
            <a:spLocks noChangeArrowheads="1"/>
          </p:cNvSpPr>
          <p:nvPr/>
        </p:nvSpPr>
        <p:spPr bwMode="auto">
          <a:xfrm>
            <a:off x="258763" y="254000"/>
            <a:ext cx="2881312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Keywords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31752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41AA401C-7A7C-4C03-BAA2-8C72CE9C0598}" type="slidenum">
              <a:rPr lang="th-TH"/>
              <a:pPr marL="25400"/>
              <a:t>25</a:t>
            </a:fld>
            <a:endParaRPr lang="th-TH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277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277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7910513" cy="30289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algn="just">
              <a:buFont typeface="Arial" charset="0"/>
              <a:buChar char="•"/>
              <a:tabLst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 connected component (SCC for directed network) is a  large network, when its size is a constant fraction of the  entire graph</a:t>
            </a:r>
          </a:p>
          <a:p>
            <a:pPr marL="355600" indent="-342900">
              <a:buFont typeface="Arial" charset="0"/>
              <a:buChar char="•"/>
              <a:tabLst>
                <a:tab pos="355600" algn="l"/>
              </a:tabLst>
            </a:pPr>
            <a:endParaRPr lang="th-TH" sz="35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Formally,</a:t>
            </a:r>
          </a:p>
          <a:p>
            <a:pPr marL="754063" lvl="1" indent="-284163">
              <a:spcBef>
                <a:spcPts val="400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let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1900" i="1" baseline="-21000">
                <a:latin typeface="Consolas" pitchFamily="49" charset="0"/>
                <a:cs typeface="Consolas" pitchFamily="49" charset="0"/>
              </a:rPr>
              <a:t>X </a:t>
            </a:r>
            <a:r>
              <a:rPr lang="th-TH" sz="2000">
                <a:latin typeface="Tahoma" pitchFamily="34" charset="0"/>
                <a:cs typeface="Tahoma" pitchFamily="34" charset="0"/>
              </a:rPr>
              <a:t>be the size of a connected component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X </a:t>
            </a:r>
            <a:r>
              <a:rPr lang="th-TH" sz="2000">
                <a:latin typeface="Tahoma" pitchFamily="34" charset="0"/>
                <a:cs typeface="Tahoma" pitchFamily="34" charset="0"/>
              </a:rPr>
              <a:t>in a network of  size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n</a:t>
            </a:r>
            <a:endParaRPr lang="th-TH" sz="2000">
              <a:latin typeface="Consolas" pitchFamily="49" charset="0"/>
              <a:cs typeface="Consolas" pitchFamily="49" charset="0"/>
            </a:endParaRPr>
          </a:p>
          <a:p>
            <a:pPr marL="754063" lvl="1" indent="-284163">
              <a:spcBef>
                <a:spcPts val="475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then,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X </a:t>
            </a:r>
            <a:r>
              <a:rPr lang="th-TH" sz="2000">
                <a:latin typeface="Tahoma" pitchFamily="34" charset="0"/>
                <a:cs typeface="Tahoma" pitchFamily="34" charset="0"/>
              </a:rPr>
              <a:t>is a giant component if</a:t>
            </a:r>
          </a:p>
        </p:txBody>
      </p:sp>
      <p:sp>
        <p:nvSpPr>
          <p:cNvPr id="32773" name="object 6"/>
          <p:cNvSpPr>
            <a:spLocks noChangeArrowheads="1"/>
          </p:cNvSpPr>
          <p:nvPr/>
        </p:nvSpPr>
        <p:spPr bwMode="auto">
          <a:xfrm>
            <a:off x="258763" y="254000"/>
            <a:ext cx="4624387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Giant</a:t>
            </a:r>
            <a:r>
              <a:rPr spc="-100" dirty="0"/>
              <a:t> </a:t>
            </a:r>
            <a:r>
              <a:rPr spc="-5" dirty="0"/>
              <a:t>Component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79925" y="4391025"/>
            <a:ext cx="1203325" cy="3952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dirty="0">
                <a:latin typeface="Consolas"/>
                <a:cs typeface="Consolas"/>
              </a:rPr>
              <a:t>= </a:t>
            </a:r>
            <a:r>
              <a:rPr sz="2400" i="1" dirty="0">
                <a:latin typeface="Consolas"/>
                <a:cs typeface="Consolas"/>
              </a:rPr>
              <a:t>c </a:t>
            </a:r>
            <a:r>
              <a:rPr sz="2400" dirty="0">
                <a:latin typeface="Consolas"/>
                <a:cs typeface="Consolas"/>
              </a:rPr>
              <a:t>&gt;</a:t>
            </a:r>
            <a:r>
              <a:rPr sz="2400" spc="-7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0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19488" y="4391025"/>
            <a:ext cx="811212" cy="3952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80" dirty="0">
                <a:latin typeface="Consolas"/>
                <a:cs typeface="Consolas"/>
              </a:rPr>
              <a:t>lim</a:t>
            </a:r>
            <a:r>
              <a:rPr sz="2400" spc="-1155" dirty="0">
                <a:latin typeface="Consolas"/>
                <a:cs typeface="Consolas"/>
              </a:rPr>
              <a:t> </a:t>
            </a:r>
            <a:r>
              <a:rPr sz="3600" i="1" baseline="26620" dirty="0">
                <a:latin typeface="Consolas"/>
                <a:cs typeface="Consolas"/>
              </a:rPr>
              <a:t>n</a:t>
            </a:r>
            <a:r>
              <a:rPr sz="2400" i="1" baseline="19097" dirty="0">
                <a:latin typeface="Consolas"/>
                <a:cs typeface="Consolas"/>
              </a:rPr>
              <a:t>X</a:t>
            </a:r>
            <a:endParaRPr sz="2400" baseline="19097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59175" y="4541838"/>
            <a:ext cx="715963" cy="4667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i="1" dirty="0">
                <a:latin typeface="Consolas"/>
                <a:cs typeface="Consolas"/>
              </a:rPr>
              <a:t>n</a:t>
            </a:r>
            <a:r>
              <a:rPr sz="1600" i="1" spc="-595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→</a:t>
            </a:r>
            <a:r>
              <a:rPr sz="1600" spc="-595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∞</a:t>
            </a:r>
            <a:r>
              <a:rPr sz="1600" spc="-375" dirty="0">
                <a:latin typeface="Consolas"/>
                <a:cs typeface="Consolas"/>
              </a:rPr>
              <a:t> </a:t>
            </a:r>
            <a:r>
              <a:rPr sz="3600" i="1" baseline="-12731" dirty="0">
                <a:latin typeface="Consolas"/>
                <a:cs typeface="Consolas"/>
              </a:rPr>
              <a:t>n</a:t>
            </a:r>
            <a:endParaRPr sz="3600" baseline="-12731">
              <a:latin typeface="Consolas"/>
              <a:cs typeface="Consolas"/>
            </a:endParaRPr>
          </a:p>
        </p:txBody>
      </p:sp>
      <p:sp>
        <p:nvSpPr>
          <p:cNvPr id="32778" name="object 11"/>
          <p:cNvSpPr>
            <a:spLocks/>
          </p:cNvSpPr>
          <p:nvPr/>
        </p:nvSpPr>
        <p:spPr bwMode="auto">
          <a:xfrm>
            <a:off x="4037013" y="4656138"/>
            <a:ext cx="282575" cy="1587"/>
          </a:xfrm>
          <a:custGeom>
            <a:avLst/>
            <a:gdLst/>
            <a:ahLst/>
            <a:cxnLst>
              <a:cxn ang="0">
                <a:pos x="0" y="1587"/>
              </a:cxn>
              <a:cxn ang="0">
                <a:pos x="282130" y="0"/>
              </a:cxn>
            </a:cxnLst>
            <a:rect l="0" t="0" r="r" b="b"/>
            <a:pathLst>
              <a:path w="282575" h="1904">
                <a:moveTo>
                  <a:pt x="0" y="1587"/>
                </a:moveTo>
                <a:lnTo>
                  <a:pt x="282130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" name="object 1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32780" name="object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E58F19EE-41CF-407D-8C82-9030540E7C59}" type="slidenum">
              <a:rPr lang="th-TH"/>
              <a:pPr marL="25400"/>
              <a:t>26</a:t>
            </a:fld>
            <a:endParaRPr lang="th-TH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379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379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090613"/>
            <a:ext cx="7064375" cy="2590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ct val="103000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What is the average degree 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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k</a:t>
            </a:r>
            <a:r>
              <a:rPr lang="th-TH" sz="2400">
                <a:latin typeface="Symbol" pitchFamily="18" charset="2"/>
                <a:cs typeface="Cordia New" pitchFamily="34" charset="-34"/>
              </a:rPr>
              <a:t></a:t>
            </a:r>
            <a:r>
              <a:rPr lang="th-TH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h-TH" sz="2400">
                <a:latin typeface="Tahoma" pitchFamily="34" charset="0"/>
                <a:cs typeface="Tahoma" pitchFamily="34" charset="0"/>
              </a:rPr>
              <a:t>at which the giant  component starts to emerge?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0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1</a:t>
            </a:r>
          </a:p>
          <a:p>
            <a:pPr marL="355600" indent="-342900">
              <a:spcBef>
                <a:spcPts val="1200"/>
              </a:spcBef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c)	3/2</a:t>
            </a:r>
          </a:p>
          <a:p>
            <a:pPr marL="355600" indent="-342900">
              <a:spcBef>
                <a:spcPts val="1200"/>
              </a:spcBef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d)	3</a:t>
            </a:r>
          </a:p>
        </p:txBody>
      </p:sp>
      <p:sp>
        <p:nvSpPr>
          <p:cNvPr id="33797" name="object 6"/>
          <p:cNvSpPr>
            <a:spLocks noChangeArrowheads="1"/>
          </p:cNvSpPr>
          <p:nvPr/>
        </p:nvSpPr>
        <p:spPr bwMode="auto">
          <a:xfrm>
            <a:off x="258763" y="254000"/>
            <a:ext cx="34702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80" dirty="0"/>
              <a:t> </a:t>
            </a:r>
            <a:r>
              <a:rPr spc="-5" dirty="0"/>
              <a:t>#6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33800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0EE9E972-61A9-4EB7-8006-64186C3D4338}" type="slidenum">
              <a:rPr lang="th-TH"/>
              <a:pPr marL="25400"/>
              <a:t>27</a:t>
            </a:fld>
            <a:endParaRPr lang="th-TH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object 2"/>
          <p:cNvSpPr>
            <a:spLocks noChangeArrowheads="1"/>
          </p:cNvSpPr>
          <p:nvPr/>
        </p:nvSpPr>
        <p:spPr bwMode="auto">
          <a:xfrm>
            <a:off x="428625" y="965200"/>
            <a:ext cx="8289925" cy="120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18" name="object 3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819" name="object 4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20" name="object 5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21" name="object 6"/>
          <p:cNvSpPr>
            <a:spLocks noChangeArrowheads="1"/>
          </p:cNvSpPr>
          <p:nvPr/>
        </p:nvSpPr>
        <p:spPr bwMode="auto">
          <a:xfrm>
            <a:off x="258763" y="254000"/>
            <a:ext cx="8305800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Emergence of </a:t>
            </a:r>
            <a:r>
              <a:rPr dirty="0"/>
              <a:t>a </a:t>
            </a:r>
            <a:r>
              <a:rPr spc="-5" dirty="0"/>
              <a:t>Giant</a:t>
            </a:r>
            <a:r>
              <a:rPr spc="-100" dirty="0"/>
              <a:t> </a:t>
            </a:r>
            <a:r>
              <a:rPr spc="-5" dirty="0"/>
              <a:t>Component</a:t>
            </a:r>
          </a:p>
        </p:txBody>
      </p:sp>
      <p:sp>
        <p:nvSpPr>
          <p:cNvPr id="34823" name="object 8"/>
          <p:cNvSpPr>
            <a:spLocks noChangeArrowheads="1"/>
          </p:cNvSpPr>
          <p:nvPr/>
        </p:nvSpPr>
        <p:spPr bwMode="auto">
          <a:xfrm>
            <a:off x="285750" y="930275"/>
            <a:ext cx="8574088" cy="51911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4824" name="object 9"/>
          <p:cNvSpPr>
            <a:spLocks noChangeArrowheads="1"/>
          </p:cNvSpPr>
          <p:nvPr/>
        </p:nvSpPr>
        <p:spPr bwMode="auto">
          <a:xfrm>
            <a:off x="481013" y="1123950"/>
            <a:ext cx="8191500" cy="48101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79750" y="5994400"/>
            <a:ext cx="2986088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10" dirty="0">
                <a:latin typeface="Calibri"/>
                <a:cs typeface="Calibri"/>
              </a:rPr>
              <a:t>Giant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Component.nlogo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34827" name="object 1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74BFF312-0B34-4998-9108-BE93B862C172}" type="slidenum">
              <a:rPr lang="th-TH"/>
              <a:pPr marL="25400"/>
              <a:t>28</a:t>
            </a:fld>
            <a:endParaRPr lang="th-TH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5842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5843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3724275" cy="19065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Describe the behavior of  connected clusters in a  random graph</a:t>
            </a:r>
          </a:p>
          <a:p>
            <a:pPr marL="355600" indent="-342900">
              <a:spcBef>
                <a:spcPts val="57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Apply to material science  and other domains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6575" y="3529013"/>
            <a:ext cx="3332163" cy="1474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Two slightly different  mathematical models: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bond percolation</a:t>
            </a:r>
          </a:p>
          <a:p>
            <a:pPr marL="755650" lvl="1" indent="-285750">
              <a:spcBef>
                <a:spcPts val="475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site percolation</a:t>
            </a:r>
          </a:p>
        </p:txBody>
      </p:sp>
      <p:sp>
        <p:nvSpPr>
          <p:cNvPr id="35846" name="object 7"/>
          <p:cNvSpPr>
            <a:spLocks noChangeArrowheads="1"/>
          </p:cNvSpPr>
          <p:nvPr/>
        </p:nvSpPr>
        <p:spPr bwMode="auto">
          <a:xfrm>
            <a:off x="258763" y="254000"/>
            <a:ext cx="4945062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Percolation</a:t>
            </a:r>
            <a:r>
              <a:rPr spc="-75" dirty="0"/>
              <a:t> </a:t>
            </a:r>
            <a:r>
              <a:rPr spc="-5" dirty="0"/>
              <a:t>Theory</a:t>
            </a:r>
          </a:p>
        </p:txBody>
      </p:sp>
      <p:sp>
        <p:nvSpPr>
          <p:cNvPr id="35848" name="object 9"/>
          <p:cNvSpPr>
            <a:spLocks noChangeArrowheads="1"/>
          </p:cNvSpPr>
          <p:nvPr/>
        </p:nvSpPr>
        <p:spPr bwMode="auto">
          <a:xfrm>
            <a:off x="4667250" y="1025525"/>
            <a:ext cx="3859213" cy="39004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5849" name="object 10"/>
          <p:cNvSpPr>
            <a:spLocks noChangeArrowheads="1"/>
          </p:cNvSpPr>
          <p:nvPr/>
        </p:nvSpPr>
        <p:spPr bwMode="auto">
          <a:xfrm>
            <a:off x="4862513" y="1219200"/>
            <a:ext cx="3475037" cy="351948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1938" y="4800600"/>
            <a:ext cx="2530475" cy="939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1113" algn="ctr"/>
            <a:r>
              <a:rPr lang="th-TH" sz="2000">
                <a:latin typeface="Calibri" pitchFamily="34" charset="0"/>
                <a:cs typeface="Cordia New" pitchFamily="34" charset="-34"/>
              </a:rPr>
              <a:t>a bond percolation on  the square lattice in two  dimensions</a:t>
            </a:r>
          </a:p>
        </p:txBody>
      </p:sp>
      <p:sp>
        <p:nvSpPr>
          <p:cNvPr id="12" name="object 1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35852" name="object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168EC483-7B34-463E-BFE4-22E2A31FC35C}" type="slidenum">
              <a:rPr lang="th-TH"/>
              <a:pPr marL="25400"/>
              <a:t>29</a:t>
            </a:fld>
            <a:endParaRPr lang="th-TH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218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219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6040438" cy="1473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0" dirty="0">
                <a:latin typeface="Tahoma"/>
                <a:cs typeface="Tahoma"/>
              </a:rPr>
              <a:t>Why</a:t>
            </a:r>
            <a:r>
              <a:rPr sz="2400" spc="-9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model?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dirty="0">
                <a:latin typeface="Tahoma"/>
                <a:cs typeface="Tahoma"/>
              </a:rPr>
              <a:t>Be </a:t>
            </a:r>
            <a:r>
              <a:rPr sz="2000" spc="-5" dirty="0">
                <a:latin typeface="Tahoma"/>
                <a:cs typeface="Tahoma"/>
              </a:rPr>
              <a:t>a simple </a:t>
            </a:r>
            <a:r>
              <a:rPr sz="2000" spc="-10" dirty="0">
                <a:latin typeface="Tahoma"/>
                <a:cs typeface="Tahoma"/>
              </a:rPr>
              <a:t>representation </a:t>
            </a:r>
            <a:r>
              <a:rPr sz="2000" spc="-5" dirty="0">
                <a:latin typeface="Tahoma"/>
                <a:cs typeface="Tahoma"/>
              </a:rPr>
              <a:t>of complex</a:t>
            </a:r>
            <a:r>
              <a:rPr sz="2000" spc="3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network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Can </a:t>
            </a:r>
            <a:r>
              <a:rPr sz="2000" spc="-10" dirty="0">
                <a:latin typeface="Tahoma"/>
                <a:cs typeface="Tahoma"/>
              </a:rPr>
              <a:t>derive </a:t>
            </a:r>
            <a:r>
              <a:rPr sz="2000" spc="-5" dirty="0">
                <a:latin typeface="Tahoma"/>
                <a:cs typeface="Tahoma"/>
              </a:rPr>
              <a:t>properties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mathematically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Predict </a:t>
            </a:r>
            <a:r>
              <a:rPr sz="2000" spc="-10" dirty="0">
                <a:latin typeface="Tahoma"/>
                <a:cs typeface="Tahoma"/>
              </a:rPr>
              <a:t>properties </a:t>
            </a:r>
            <a:r>
              <a:rPr sz="2000" spc="-5" dirty="0">
                <a:latin typeface="Tahoma"/>
                <a:cs typeface="Tahoma"/>
              </a:rPr>
              <a:t>and outcomes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221" name="object 6"/>
          <p:cNvSpPr>
            <a:spLocks noChangeArrowheads="1"/>
          </p:cNvSpPr>
          <p:nvPr/>
        </p:nvSpPr>
        <p:spPr bwMode="auto">
          <a:xfrm>
            <a:off x="258763" y="254000"/>
            <a:ext cx="4351337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Network</a:t>
            </a:r>
            <a:r>
              <a:rPr spc="-65" dirty="0"/>
              <a:t> </a:t>
            </a:r>
            <a:r>
              <a:rPr spc="-5" dirty="0"/>
              <a:t>Models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9224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CDAEE9D3-C4EA-4827-8108-0C5EC6344C5E}" type="slidenum">
              <a:rPr lang="th-TH"/>
              <a:pPr marL="65088"/>
              <a:t>3</a:t>
            </a:fld>
            <a:endParaRPr lang="th-TH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object 2"/>
          <p:cNvSpPr>
            <a:spLocks noChangeArrowheads="1"/>
          </p:cNvSpPr>
          <p:nvPr/>
        </p:nvSpPr>
        <p:spPr bwMode="auto">
          <a:xfrm>
            <a:off x="258763" y="254000"/>
            <a:ext cx="5829300" cy="754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66" name="object 3"/>
          <p:cNvSpPr>
            <a:spLocks noChangeArrowheads="1"/>
          </p:cNvSpPr>
          <p:nvPr/>
        </p:nvSpPr>
        <p:spPr bwMode="auto">
          <a:xfrm>
            <a:off x="5470525" y="254000"/>
            <a:ext cx="909638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67" name="object 4"/>
          <p:cNvSpPr>
            <a:spLocks noChangeArrowheads="1"/>
          </p:cNvSpPr>
          <p:nvPr/>
        </p:nvSpPr>
        <p:spPr bwMode="auto">
          <a:xfrm>
            <a:off x="5762625" y="254000"/>
            <a:ext cx="286702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Example: Percolation (2D</a:t>
            </a:r>
            <a:r>
              <a:rPr spc="-35" dirty="0"/>
              <a:t> </a:t>
            </a:r>
            <a:r>
              <a:rPr spc="-5" dirty="0"/>
              <a:t>Lattice)</a:t>
            </a:r>
          </a:p>
        </p:txBody>
      </p:sp>
      <p:sp>
        <p:nvSpPr>
          <p:cNvPr id="36869" name="object 6"/>
          <p:cNvSpPr>
            <a:spLocks/>
          </p:cNvSpPr>
          <p:nvPr/>
        </p:nvSpPr>
        <p:spPr bwMode="auto">
          <a:xfrm>
            <a:off x="1936750" y="2016125"/>
            <a:ext cx="0" cy="2932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32506"/>
              </a:cxn>
            </a:cxnLst>
            <a:rect l="0" t="0" r="r" b="b"/>
            <a:pathLst>
              <a:path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0" name="object 7"/>
          <p:cNvSpPr>
            <a:spLocks/>
          </p:cNvSpPr>
          <p:nvPr/>
        </p:nvSpPr>
        <p:spPr bwMode="auto">
          <a:xfrm>
            <a:off x="2419350" y="2016125"/>
            <a:ext cx="0" cy="2932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32506"/>
              </a:cxn>
            </a:cxnLst>
            <a:rect l="0" t="0" r="r" b="b"/>
            <a:pathLst>
              <a:path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1" name="object 8"/>
          <p:cNvSpPr>
            <a:spLocks/>
          </p:cNvSpPr>
          <p:nvPr/>
        </p:nvSpPr>
        <p:spPr bwMode="auto">
          <a:xfrm>
            <a:off x="2901950" y="2016125"/>
            <a:ext cx="0" cy="2932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32506"/>
              </a:cxn>
            </a:cxnLst>
            <a:rect l="0" t="0" r="r" b="b"/>
            <a:pathLst>
              <a:path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2" name="object 9"/>
          <p:cNvSpPr>
            <a:spLocks/>
          </p:cNvSpPr>
          <p:nvPr/>
        </p:nvSpPr>
        <p:spPr bwMode="auto">
          <a:xfrm>
            <a:off x="3384550" y="2016125"/>
            <a:ext cx="0" cy="2932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32506"/>
              </a:cxn>
            </a:cxnLst>
            <a:rect l="0" t="0" r="r" b="b"/>
            <a:pathLst>
              <a:path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3" name="object 10"/>
          <p:cNvSpPr>
            <a:spLocks/>
          </p:cNvSpPr>
          <p:nvPr/>
        </p:nvSpPr>
        <p:spPr bwMode="auto">
          <a:xfrm>
            <a:off x="3867150" y="2016125"/>
            <a:ext cx="0" cy="2932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32506"/>
              </a:cxn>
            </a:cxnLst>
            <a:rect l="0" t="0" r="r" b="b"/>
            <a:pathLst>
              <a:path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4" name="object 11"/>
          <p:cNvSpPr>
            <a:spLocks/>
          </p:cNvSpPr>
          <p:nvPr/>
        </p:nvSpPr>
        <p:spPr bwMode="auto">
          <a:xfrm>
            <a:off x="1435100" y="2517775"/>
            <a:ext cx="29337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32506" y="0"/>
              </a:cxn>
            </a:cxnLst>
            <a:rect l="0" t="0" r="r" b="b"/>
            <a:pathLst>
              <a:path w="2933065">
                <a:moveTo>
                  <a:pt x="0" y="0"/>
                </a:moveTo>
                <a:lnTo>
                  <a:pt x="2932506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5" name="object 12"/>
          <p:cNvSpPr>
            <a:spLocks/>
          </p:cNvSpPr>
          <p:nvPr/>
        </p:nvSpPr>
        <p:spPr bwMode="auto">
          <a:xfrm>
            <a:off x="1435100" y="3000375"/>
            <a:ext cx="29337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32506" y="0"/>
              </a:cxn>
            </a:cxnLst>
            <a:rect l="0" t="0" r="r" b="b"/>
            <a:pathLst>
              <a:path w="2933065">
                <a:moveTo>
                  <a:pt x="0" y="0"/>
                </a:moveTo>
                <a:lnTo>
                  <a:pt x="2932506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6" name="object 13"/>
          <p:cNvSpPr>
            <a:spLocks/>
          </p:cNvSpPr>
          <p:nvPr/>
        </p:nvSpPr>
        <p:spPr bwMode="auto">
          <a:xfrm>
            <a:off x="1435100" y="3481388"/>
            <a:ext cx="29337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32506" y="0"/>
              </a:cxn>
            </a:cxnLst>
            <a:rect l="0" t="0" r="r" b="b"/>
            <a:pathLst>
              <a:path w="2933065">
                <a:moveTo>
                  <a:pt x="0" y="0"/>
                </a:moveTo>
                <a:lnTo>
                  <a:pt x="2932506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7" name="object 14"/>
          <p:cNvSpPr>
            <a:spLocks/>
          </p:cNvSpPr>
          <p:nvPr/>
        </p:nvSpPr>
        <p:spPr bwMode="auto">
          <a:xfrm>
            <a:off x="1435100" y="3963988"/>
            <a:ext cx="29337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32506" y="0"/>
              </a:cxn>
            </a:cxnLst>
            <a:rect l="0" t="0" r="r" b="b"/>
            <a:pathLst>
              <a:path w="2933065">
                <a:moveTo>
                  <a:pt x="0" y="0"/>
                </a:moveTo>
                <a:lnTo>
                  <a:pt x="2932506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8" name="object 15"/>
          <p:cNvSpPr>
            <a:spLocks/>
          </p:cNvSpPr>
          <p:nvPr/>
        </p:nvSpPr>
        <p:spPr bwMode="auto">
          <a:xfrm>
            <a:off x="1435100" y="4446588"/>
            <a:ext cx="29337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32506" y="0"/>
              </a:cxn>
            </a:cxnLst>
            <a:rect l="0" t="0" r="r" b="b"/>
            <a:pathLst>
              <a:path w="2933065">
                <a:moveTo>
                  <a:pt x="0" y="0"/>
                </a:moveTo>
                <a:lnTo>
                  <a:pt x="2932506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79" name="object 16"/>
          <p:cNvSpPr>
            <a:spLocks/>
          </p:cNvSpPr>
          <p:nvPr/>
        </p:nvSpPr>
        <p:spPr bwMode="auto">
          <a:xfrm>
            <a:off x="1454150" y="2016125"/>
            <a:ext cx="0" cy="2932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32506"/>
              </a:cxn>
            </a:cxnLst>
            <a:rect l="0" t="0" r="r" b="b"/>
            <a:pathLst>
              <a:path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80" name="object 17"/>
          <p:cNvSpPr>
            <a:spLocks/>
          </p:cNvSpPr>
          <p:nvPr/>
        </p:nvSpPr>
        <p:spPr bwMode="auto">
          <a:xfrm>
            <a:off x="4348163" y="2016125"/>
            <a:ext cx="0" cy="2932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32506"/>
              </a:cxn>
            </a:cxnLst>
            <a:rect l="0" t="0" r="r" b="b"/>
            <a:pathLst>
              <a:path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81" name="object 18"/>
          <p:cNvSpPr>
            <a:spLocks/>
          </p:cNvSpPr>
          <p:nvPr/>
        </p:nvSpPr>
        <p:spPr bwMode="auto">
          <a:xfrm>
            <a:off x="1435100" y="2035175"/>
            <a:ext cx="29337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32506" y="0"/>
              </a:cxn>
            </a:cxnLst>
            <a:rect l="0" t="0" r="r" b="b"/>
            <a:pathLst>
              <a:path w="2933065">
                <a:moveTo>
                  <a:pt x="0" y="0"/>
                </a:moveTo>
                <a:lnTo>
                  <a:pt x="2932506" y="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82" name="object 19"/>
          <p:cNvSpPr>
            <a:spLocks/>
          </p:cNvSpPr>
          <p:nvPr/>
        </p:nvSpPr>
        <p:spPr bwMode="auto">
          <a:xfrm>
            <a:off x="1435100" y="4929188"/>
            <a:ext cx="29337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32506" y="0"/>
              </a:cxn>
            </a:cxnLst>
            <a:rect l="0" t="0" r="r" b="b"/>
            <a:pathLst>
              <a:path w="2933065">
                <a:moveTo>
                  <a:pt x="0" y="0"/>
                </a:moveTo>
                <a:lnTo>
                  <a:pt x="2932506" y="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83" name="object 20"/>
          <p:cNvSpPr>
            <a:spLocks/>
          </p:cNvSpPr>
          <p:nvPr/>
        </p:nvSpPr>
        <p:spPr bwMode="auto">
          <a:xfrm>
            <a:off x="4506913" y="2778125"/>
            <a:ext cx="946150" cy="47625"/>
          </a:xfrm>
          <a:custGeom>
            <a:avLst/>
            <a:gdLst/>
            <a:ahLst/>
            <a:cxnLst>
              <a:cxn ang="0">
                <a:pos x="946213" y="43129"/>
              </a:cxn>
              <a:cxn ang="0">
                <a:pos x="901365" y="35732"/>
              </a:cxn>
              <a:cxn ang="0">
                <a:pos x="856286" y="28532"/>
              </a:cxn>
              <a:cxn ang="0">
                <a:pos x="810745" y="21722"/>
              </a:cxn>
              <a:cxn ang="0">
                <a:pos x="764513" y="15499"/>
              </a:cxn>
              <a:cxn ang="0">
                <a:pos x="717358" y="10056"/>
              </a:cxn>
              <a:cxn ang="0">
                <a:pos x="669049" y="5590"/>
              </a:cxn>
              <a:cxn ang="0">
                <a:pos x="619356" y="2295"/>
              </a:cxn>
              <a:cxn ang="0">
                <a:pos x="568049" y="367"/>
              </a:cxn>
              <a:cxn ang="0">
                <a:pos x="514896" y="0"/>
              </a:cxn>
              <a:cxn ang="0">
                <a:pos x="467858" y="1030"/>
              </a:cxn>
              <a:cxn ang="0">
                <a:pos x="419446" y="3223"/>
              </a:cxn>
              <a:cxn ang="0">
                <a:pos x="369805" y="6457"/>
              </a:cxn>
              <a:cxn ang="0">
                <a:pos x="319078" y="10610"/>
              </a:cxn>
              <a:cxn ang="0">
                <a:pos x="267411" y="15560"/>
              </a:cxn>
              <a:cxn ang="0">
                <a:pos x="214946" y="21184"/>
              </a:cxn>
              <a:cxn ang="0">
                <a:pos x="161828" y="27361"/>
              </a:cxn>
              <a:cxn ang="0">
                <a:pos x="108202" y="33967"/>
              </a:cxn>
              <a:cxn ang="0">
                <a:pos x="54211" y="40881"/>
              </a:cxn>
              <a:cxn ang="0">
                <a:pos x="0" y="47980"/>
              </a:cxn>
            </a:cxnLst>
            <a:rect l="0" t="0" r="r" b="b"/>
            <a:pathLst>
              <a:path w="946785" h="48260">
                <a:moveTo>
                  <a:pt x="946213" y="43129"/>
                </a:moveTo>
                <a:lnTo>
                  <a:pt x="901365" y="35732"/>
                </a:lnTo>
                <a:lnTo>
                  <a:pt x="856286" y="28532"/>
                </a:lnTo>
                <a:lnTo>
                  <a:pt x="810745" y="21722"/>
                </a:lnTo>
                <a:lnTo>
                  <a:pt x="764513" y="15499"/>
                </a:lnTo>
                <a:lnTo>
                  <a:pt x="717358" y="10056"/>
                </a:lnTo>
                <a:lnTo>
                  <a:pt x="669049" y="5590"/>
                </a:lnTo>
                <a:lnTo>
                  <a:pt x="619356" y="2295"/>
                </a:lnTo>
                <a:lnTo>
                  <a:pt x="568049" y="367"/>
                </a:lnTo>
                <a:lnTo>
                  <a:pt x="514896" y="0"/>
                </a:lnTo>
                <a:lnTo>
                  <a:pt x="467858" y="1030"/>
                </a:lnTo>
                <a:lnTo>
                  <a:pt x="419446" y="3223"/>
                </a:lnTo>
                <a:lnTo>
                  <a:pt x="369805" y="6457"/>
                </a:lnTo>
                <a:lnTo>
                  <a:pt x="319078" y="10610"/>
                </a:lnTo>
                <a:lnTo>
                  <a:pt x="267411" y="15560"/>
                </a:lnTo>
                <a:lnTo>
                  <a:pt x="214946" y="21184"/>
                </a:lnTo>
                <a:lnTo>
                  <a:pt x="161828" y="27361"/>
                </a:lnTo>
                <a:lnTo>
                  <a:pt x="108202" y="33967"/>
                </a:lnTo>
                <a:lnTo>
                  <a:pt x="54211" y="40881"/>
                </a:lnTo>
                <a:lnTo>
                  <a:pt x="0" y="47980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84" name="object 21"/>
          <p:cNvSpPr>
            <a:spLocks/>
          </p:cNvSpPr>
          <p:nvPr/>
        </p:nvSpPr>
        <p:spPr bwMode="auto">
          <a:xfrm>
            <a:off x="4506913" y="2765425"/>
            <a:ext cx="92075" cy="100013"/>
          </a:xfrm>
          <a:custGeom>
            <a:avLst/>
            <a:gdLst/>
            <a:ahLst/>
            <a:cxnLst>
              <a:cxn ang="0">
                <a:pos x="91528" y="99148"/>
              </a:cxn>
              <a:cxn ang="0">
                <a:pos x="0" y="60794"/>
              </a:cxn>
              <a:cxn ang="0">
                <a:pos x="78435" y="0"/>
              </a:cxn>
            </a:cxnLst>
            <a:rect l="0" t="0" r="r" b="b"/>
            <a:pathLst>
              <a:path w="92075" h="99694">
                <a:moveTo>
                  <a:pt x="91528" y="99148"/>
                </a:moveTo>
                <a:lnTo>
                  <a:pt x="0" y="60794"/>
                </a:lnTo>
                <a:lnTo>
                  <a:pt x="78435" y="0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2" name="object 22"/>
          <p:cNvSpPr txBox="1"/>
          <p:nvPr/>
        </p:nvSpPr>
        <p:spPr>
          <a:xfrm>
            <a:off x="5499100" y="2595563"/>
            <a:ext cx="2000250" cy="457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10" dirty="0">
                <a:solidFill>
                  <a:srgbClr val="006FC0"/>
                </a:solidFill>
                <a:latin typeface="Calibri"/>
                <a:cs typeface="Calibri"/>
              </a:rPr>
              <a:t>Square</a:t>
            </a:r>
            <a:r>
              <a:rPr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pc="-15" dirty="0">
                <a:solidFill>
                  <a:srgbClr val="006FC0"/>
                </a:solidFill>
                <a:latin typeface="Calibri"/>
                <a:cs typeface="Calibri"/>
              </a:rPr>
              <a:t>lattice</a:t>
            </a:r>
            <a:endParaRPr>
              <a:latin typeface="Calibri"/>
              <a:cs typeface="Calibri"/>
            </a:endParaRPr>
          </a:p>
        </p:txBody>
      </p:sp>
      <p:sp>
        <p:nvSpPr>
          <p:cNvPr id="36886" name="object 23"/>
          <p:cNvSpPr>
            <a:spLocks noChangeArrowheads="1"/>
          </p:cNvSpPr>
          <p:nvPr/>
        </p:nvSpPr>
        <p:spPr bwMode="auto">
          <a:xfrm>
            <a:off x="3490913" y="2617788"/>
            <a:ext cx="285750" cy="2857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87" name="object 24"/>
          <p:cNvSpPr>
            <a:spLocks/>
          </p:cNvSpPr>
          <p:nvPr/>
        </p:nvSpPr>
        <p:spPr bwMode="auto">
          <a:xfrm>
            <a:off x="3490913" y="2617788"/>
            <a:ext cx="285750" cy="285750"/>
          </a:xfrm>
          <a:custGeom>
            <a:avLst/>
            <a:gdLst/>
            <a:ahLst/>
            <a:cxnLst>
              <a:cxn ang="0">
                <a:pos x="0" y="142875"/>
              </a:cxn>
              <a:cxn ang="0">
                <a:pos x="7284" y="97716"/>
              </a:cxn>
              <a:cxn ang="0">
                <a:pos x="27567" y="58495"/>
              </a:cxn>
              <a:cxn ang="0">
                <a:pos x="58495" y="27567"/>
              </a:cxn>
              <a:cxn ang="0">
                <a:pos x="97716" y="7284"/>
              </a:cxn>
              <a:cxn ang="0">
                <a:pos x="142875" y="0"/>
              </a:cxn>
              <a:cxn ang="0">
                <a:pos x="188033" y="7284"/>
              </a:cxn>
              <a:cxn ang="0">
                <a:pos x="227254" y="27567"/>
              </a:cxn>
              <a:cxn ang="0">
                <a:pos x="258182" y="58495"/>
              </a:cxn>
              <a:cxn ang="0">
                <a:pos x="278465" y="97716"/>
              </a:cxn>
              <a:cxn ang="0">
                <a:pos x="285750" y="142875"/>
              </a:cxn>
              <a:cxn ang="0">
                <a:pos x="278465" y="188033"/>
              </a:cxn>
              <a:cxn ang="0">
                <a:pos x="258182" y="227254"/>
              </a:cxn>
              <a:cxn ang="0">
                <a:pos x="227254" y="258182"/>
              </a:cxn>
              <a:cxn ang="0">
                <a:pos x="188033" y="278465"/>
              </a:cxn>
              <a:cxn ang="0">
                <a:pos x="142875" y="285750"/>
              </a:cxn>
              <a:cxn ang="0">
                <a:pos x="97716" y="278465"/>
              </a:cxn>
              <a:cxn ang="0">
                <a:pos x="58495" y="258182"/>
              </a:cxn>
              <a:cxn ang="0">
                <a:pos x="27567" y="227254"/>
              </a:cxn>
              <a:cxn ang="0">
                <a:pos x="7284" y="188033"/>
              </a:cxn>
              <a:cxn ang="0">
                <a:pos x="0" y="142875"/>
              </a:cxn>
            </a:cxnLst>
            <a:rect l="0" t="0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88" name="object 25"/>
          <p:cNvSpPr>
            <a:spLocks noChangeArrowheads="1"/>
          </p:cNvSpPr>
          <p:nvPr/>
        </p:nvSpPr>
        <p:spPr bwMode="auto">
          <a:xfrm>
            <a:off x="2036763" y="4064000"/>
            <a:ext cx="285750" cy="2857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89" name="object 26"/>
          <p:cNvSpPr>
            <a:spLocks/>
          </p:cNvSpPr>
          <p:nvPr/>
        </p:nvSpPr>
        <p:spPr bwMode="auto">
          <a:xfrm>
            <a:off x="2036763" y="4064000"/>
            <a:ext cx="285750" cy="285750"/>
          </a:xfrm>
          <a:custGeom>
            <a:avLst/>
            <a:gdLst/>
            <a:ahLst/>
            <a:cxnLst>
              <a:cxn ang="0">
                <a:pos x="0" y="142874"/>
              </a:cxn>
              <a:cxn ang="0">
                <a:pos x="7284" y="97716"/>
              </a:cxn>
              <a:cxn ang="0">
                <a:pos x="27567" y="58495"/>
              </a:cxn>
              <a:cxn ang="0">
                <a:pos x="58495" y="27567"/>
              </a:cxn>
              <a:cxn ang="0">
                <a:pos x="97716" y="7284"/>
              </a:cxn>
              <a:cxn ang="0">
                <a:pos x="142875" y="0"/>
              </a:cxn>
              <a:cxn ang="0">
                <a:pos x="188033" y="7284"/>
              </a:cxn>
              <a:cxn ang="0">
                <a:pos x="227254" y="27567"/>
              </a:cxn>
              <a:cxn ang="0">
                <a:pos x="258182" y="58495"/>
              </a:cxn>
              <a:cxn ang="0">
                <a:pos x="278465" y="97716"/>
              </a:cxn>
              <a:cxn ang="0">
                <a:pos x="285750" y="142874"/>
              </a:cxn>
              <a:cxn ang="0">
                <a:pos x="278465" y="188033"/>
              </a:cxn>
              <a:cxn ang="0">
                <a:pos x="258182" y="227254"/>
              </a:cxn>
              <a:cxn ang="0">
                <a:pos x="227254" y="258182"/>
              </a:cxn>
              <a:cxn ang="0">
                <a:pos x="188033" y="278465"/>
              </a:cxn>
              <a:cxn ang="0">
                <a:pos x="142875" y="285749"/>
              </a:cxn>
              <a:cxn ang="0">
                <a:pos x="97716" y="278465"/>
              </a:cxn>
              <a:cxn ang="0">
                <a:pos x="58495" y="258182"/>
              </a:cxn>
              <a:cxn ang="0">
                <a:pos x="27567" y="227254"/>
              </a:cxn>
              <a:cxn ang="0">
                <a:pos x="7284" y="188033"/>
              </a:cxn>
              <a:cxn ang="0">
                <a:pos x="0" y="142874"/>
              </a:cxn>
            </a:cxnLst>
            <a:rect l="0" t="0" r="r" b="b"/>
            <a:pathLst>
              <a:path w="285750" h="285750">
                <a:moveTo>
                  <a:pt x="0" y="142874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4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49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4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90" name="object 27"/>
          <p:cNvSpPr>
            <a:spLocks noChangeArrowheads="1"/>
          </p:cNvSpPr>
          <p:nvPr/>
        </p:nvSpPr>
        <p:spPr bwMode="auto">
          <a:xfrm>
            <a:off x="2036763" y="3100388"/>
            <a:ext cx="285750" cy="2857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91" name="object 28"/>
          <p:cNvSpPr>
            <a:spLocks/>
          </p:cNvSpPr>
          <p:nvPr/>
        </p:nvSpPr>
        <p:spPr bwMode="auto">
          <a:xfrm>
            <a:off x="2036763" y="3100388"/>
            <a:ext cx="285750" cy="285750"/>
          </a:xfrm>
          <a:custGeom>
            <a:avLst/>
            <a:gdLst/>
            <a:ahLst/>
            <a:cxnLst>
              <a:cxn ang="0">
                <a:pos x="0" y="142875"/>
              </a:cxn>
              <a:cxn ang="0">
                <a:pos x="7284" y="97716"/>
              </a:cxn>
              <a:cxn ang="0">
                <a:pos x="27567" y="58495"/>
              </a:cxn>
              <a:cxn ang="0">
                <a:pos x="58495" y="27567"/>
              </a:cxn>
              <a:cxn ang="0">
                <a:pos x="97716" y="7284"/>
              </a:cxn>
              <a:cxn ang="0">
                <a:pos x="142875" y="0"/>
              </a:cxn>
              <a:cxn ang="0">
                <a:pos x="188033" y="7284"/>
              </a:cxn>
              <a:cxn ang="0">
                <a:pos x="227254" y="27567"/>
              </a:cxn>
              <a:cxn ang="0">
                <a:pos x="258182" y="58495"/>
              </a:cxn>
              <a:cxn ang="0">
                <a:pos x="278465" y="97716"/>
              </a:cxn>
              <a:cxn ang="0">
                <a:pos x="285750" y="142875"/>
              </a:cxn>
              <a:cxn ang="0">
                <a:pos x="278465" y="188033"/>
              </a:cxn>
              <a:cxn ang="0">
                <a:pos x="258182" y="227254"/>
              </a:cxn>
              <a:cxn ang="0">
                <a:pos x="227254" y="258182"/>
              </a:cxn>
              <a:cxn ang="0">
                <a:pos x="188033" y="278465"/>
              </a:cxn>
              <a:cxn ang="0">
                <a:pos x="142875" y="285750"/>
              </a:cxn>
              <a:cxn ang="0">
                <a:pos x="97716" y="278465"/>
              </a:cxn>
              <a:cxn ang="0">
                <a:pos x="58495" y="258182"/>
              </a:cxn>
              <a:cxn ang="0">
                <a:pos x="27567" y="227254"/>
              </a:cxn>
              <a:cxn ang="0">
                <a:pos x="7284" y="188033"/>
              </a:cxn>
              <a:cxn ang="0">
                <a:pos x="0" y="142875"/>
              </a:cxn>
            </a:cxnLst>
            <a:rect l="0" t="0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92" name="object 29"/>
          <p:cNvSpPr>
            <a:spLocks noChangeArrowheads="1"/>
          </p:cNvSpPr>
          <p:nvPr/>
        </p:nvSpPr>
        <p:spPr bwMode="auto">
          <a:xfrm>
            <a:off x="3008313" y="3100388"/>
            <a:ext cx="285750" cy="2857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93" name="object 30"/>
          <p:cNvSpPr>
            <a:spLocks/>
          </p:cNvSpPr>
          <p:nvPr/>
        </p:nvSpPr>
        <p:spPr bwMode="auto">
          <a:xfrm>
            <a:off x="3008313" y="3100388"/>
            <a:ext cx="285750" cy="285750"/>
          </a:xfrm>
          <a:custGeom>
            <a:avLst/>
            <a:gdLst/>
            <a:ahLst/>
            <a:cxnLst>
              <a:cxn ang="0">
                <a:pos x="0" y="142875"/>
              </a:cxn>
              <a:cxn ang="0">
                <a:pos x="7284" y="97716"/>
              </a:cxn>
              <a:cxn ang="0">
                <a:pos x="27567" y="58495"/>
              </a:cxn>
              <a:cxn ang="0">
                <a:pos x="58495" y="27567"/>
              </a:cxn>
              <a:cxn ang="0">
                <a:pos x="97716" y="7284"/>
              </a:cxn>
              <a:cxn ang="0">
                <a:pos x="142875" y="0"/>
              </a:cxn>
              <a:cxn ang="0">
                <a:pos x="188033" y="7284"/>
              </a:cxn>
              <a:cxn ang="0">
                <a:pos x="227254" y="27567"/>
              </a:cxn>
              <a:cxn ang="0">
                <a:pos x="258182" y="58495"/>
              </a:cxn>
              <a:cxn ang="0">
                <a:pos x="278465" y="97716"/>
              </a:cxn>
              <a:cxn ang="0">
                <a:pos x="285750" y="142875"/>
              </a:cxn>
              <a:cxn ang="0">
                <a:pos x="278465" y="188033"/>
              </a:cxn>
              <a:cxn ang="0">
                <a:pos x="258182" y="227254"/>
              </a:cxn>
              <a:cxn ang="0">
                <a:pos x="227254" y="258182"/>
              </a:cxn>
              <a:cxn ang="0">
                <a:pos x="188033" y="278465"/>
              </a:cxn>
              <a:cxn ang="0">
                <a:pos x="142875" y="285750"/>
              </a:cxn>
              <a:cxn ang="0">
                <a:pos x="97716" y="278465"/>
              </a:cxn>
              <a:cxn ang="0">
                <a:pos x="58495" y="258182"/>
              </a:cxn>
              <a:cxn ang="0">
                <a:pos x="27567" y="227254"/>
              </a:cxn>
              <a:cxn ang="0">
                <a:pos x="7284" y="188033"/>
              </a:cxn>
              <a:cxn ang="0">
                <a:pos x="0" y="142875"/>
              </a:cxn>
            </a:cxnLst>
            <a:rect l="0" t="0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94" name="object 31"/>
          <p:cNvSpPr>
            <a:spLocks noChangeArrowheads="1"/>
          </p:cNvSpPr>
          <p:nvPr/>
        </p:nvSpPr>
        <p:spPr bwMode="auto">
          <a:xfrm>
            <a:off x="3965575" y="4537075"/>
            <a:ext cx="285750" cy="2857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95" name="object 32"/>
          <p:cNvSpPr>
            <a:spLocks/>
          </p:cNvSpPr>
          <p:nvPr/>
        </p:nvSpPr>
        <p:spPr bwMode="auto">
          <a:xfrm>
            <a:off x="3965575" y="4537075"/>
            <a:ext cx="285750" cy="285750"/>
          </a:xfrm>
          <a:custGeom>
            <a:avLst/>
            <a:gdLst/>
            <a:ahLst/>
            <a:cxnLst>
              <a:cxn ang="0">
                <a:pos x="0" y="142875"/>
              </a:cxn>
              <a:cxn ang="0">
                <a:pos x="7284" y="97716"/>
              </a:cxn>
              <a:cxn ang="0">
                <a:pos x="27567" y="58495"/>
              </a:cxn>
              <a:cxn ang="0">
                <a:pos x="58495" y="27567"/>
              </a:cxn>
              <a:cxn ang="0">
                <a:pos x="97716" y="7284"/>
              </a:cxn>
              <a:cxn ang="0">
                <a:pos x="142875" y="0"/>
              </a:cxn>
              <a:cxn ang="0">
                <a:pos x="188033" y="7284"/>
              </a:cxn>
              <a:cxn ang="0">
                <a:pos x="227254" y="27567"/>
              </a:cxn>
              <a:cxn ang="0">
                <a:pos x="258182" y="58495"/>
              </a:cxn>
              <a:cxn ang="0">
                <a:pos x="278465" y="97716"/>
              </a:cxn>
              <a:cxn ang="0">
                <a:pos x="285750" y="142875"/>
              </a:cxn>
              <a:cxn ang="0">
                <a:pos x="278465" y="188033"/>
              </a:cxn>
              <a:cxn ang="0">
                <a:pos x="258182" y="227254"/>
              </a:cxn>
              <a:cxn ang="0">
                <a:pos x="227254" y="258182"/>
              </a:cxn>
              <a:cxn ang="0">
                <a:pos x="188033" y="278465"/>
              </a:cxn>
              <a:cxn ang="0">
                <a:pos x="142875" y="285750"/>
              </a:cxn>
              <a:cxn ang="0">
                <a:pos x="97716" y="278465"/>
              </a:cxn>
              <a:cxn ang="0">
                <a:pos x="58495" y="258182"/>
              </a:cxn>
              <a:cxn ang="0">
                <a:pos x="27567" y="227254"/>
              </a:cxn>
              <a:cxn ang="0">
                <a:pos x="7284" y="188033"/>
              </a:cxn>
              <a:cxn ang="0">
                <a:pos x="0" y="142875"/>
              </a:cxn>
            </a:cxnLst>
            <a:rect l="0" t="0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96" name="object 33"/>
          <p:cNvSpPr>
            <a:spLocks noChangeArrowheads="1"/>
          </p:cNvSpPr>
          <p:nvPr/>
        </p:nvSpPr>
        <p:spPr bwMode="auto">
          <a:xfrm>
            <a:off x="3008313" y="2617788"/>
            <a:ext cx="285750" cy="2857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897" name="object 34"/>
          <p:cNvSpPr>
            <a:spLocks/>
          </p:cNvSpPr>
          <p:nvPr/>
        </p:nvSpPr>
        <p:spPr bwMode="auto">
          <a:xfrm>
            <a:off x="3008313" y="2617788"/>
            <a:ext cx="285750" cy="285750"/>
          </a:xfrm>
          <a:custGeom>
            <a:avLst/>
            <a:gdLst/>
            <a:ahLst/>
            <a:cxnLst>
              <a:cxn ang="0">
                <a:pos x="0" y="142875"/>
              </a:cxn>
              <a:cxn ang="0">
                <a:pos x="7284" y="97716"/>
              </a:cxn>
              <a:cxn ang="0">
                <a:pos x="27567" y="58495"/>
              </a:cxn>
              <a:cxn ang="0">
                <a:pos x="58495" y="27567"/>
              </a:cxn>
              <a:cxn ang="0">
                <a:pos x="97716" y="7284"/>
              </a:cxn>
              <a:cxn ang="0">
                <a:pos x="142875" y="0"/>
              </a:cxn>
              <a:cxn ang="0">
                <a:pos x="188033" y="7284"/>
              </a:cxn>
              <a:cxn ang="0">
                <a:pos x="227254" y="27567"/>
              </a:cxn>
              <a:cxn ang="0">
                <a:pos x="258182" y="58495"/>
              </a:cxn>
              <a:cxn ang="0">
                <a:pos x="278465" y="97716"/>
              </a:cxn>
              <a:cxn ang="0">
                <a:pos x="285750" y="142875"/>
              </a:cxn>
              <a:cxn ang="0">
                <a:pos x="278465" y="188033"/>
              </a:cxn>
              <a:cxn ang="0">
                <a:pos x="258182" y="227254"/>
              </a:cxn>
              <a:cxn ang="0">
                <a:pos x="227254" y="258182"/>
              </a:cxn>
              <a:cxn ang="0">
                <a:pos x="188033" y="278465"/>
              </a:cxn>
              <a:cxn ang="0">
                <a:pos x="142875" y="285750"/>
              </a:cxn>
              <a:cxn ang="0">
                <a:pos x="97716" y="278465"/>
              </a:cxn>
              <a:cxn ang="0">
                <a:pos x="58495" y="258182"/>
              </a:cxn>
              <a:cxn ang="0">
                <a:pos x="27567" y="227254"/>
              </a:cxn>
              <a:cxn ang="0">
                <a:pos x="7284" y="188033"/>
              </a:cxn>
              <a:cxn ang="0">
                <a:pos x="0" y="142875"/>
              </a:cxn>
            </a:cxnLst>
            <a:rect l="0" t="0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98" name="object 35"/>
          <p:cNvSpPr>
            <a:spLocks/>
          </p:cNvSpPr>
          <p:nvPr/>
        </p:nvSpPr>
        <p:spPr bwMode="auto">
          <a:xfrm>
            <a:off x="3497263" y="2617788"/>
            <a:ext cx="285750" cy="285750"/>
          </a:xfrm>
          <a:custGeom>
            <a:avLst/>
            <a:gdLst/>
            <a:ahLst/>
            <a:cxnLst>
              <a:cxn ang="0">
                <a:pos x="142875" y="0"/>
              </a:cxn>
              <a:cxn ang="0">
                <a:pos x="97716" y="7284"/>
              </a:cxn>
              <a:cxn ang="0">
                <a:pos x="58495" y="27567"/>
              </a:cxn>
              <a:cxn ang="0">
                <a:pos x="27567" y="58495"/>
              </a:cxn>
              <a:cxn ang="0">
                <a:pos x="7284" y="97716"/>
              </a:cxn>
              <a:cxn ang="0">
                <a:pos x="0" y="142875"/>
              </a:cxn>
              <a:cxn ang="0">
                <a:pos x="7284" y="188033"/>
              </a:cxn>
              <a:cxn ang="0">
                <a:pos x="27567" y="227254"/>
              </a:cxn>
              <a:cxn ang="0">
                <a:pos x="58495" y="258182"/>
              </a:cxn>
              <a:cxn ang="0">
                <a:pos x="97716" y="278465"/>
              </a:cxn>
              <a:cxn ang="0">
                <a:pos x="142875" y="285750"/>
              </a:cxn>
              <a:cxn ang="0">
                <a:pos x="188033" y="278465"/>
              </a:cxn>
              <a:cxn ang="0">
                <a:pos x="227254" y="258182"/>
              </a:cxn>
              <a:cxn ang="0">
                <a:pos x="258182" y="227254"/>
              </a:cxn>
              <a:cxn ang="0">
                <a:pos x="278465" y="188033"/>
              </a:cxn>
              <a:cxn ang="0">
                <a:pos x="285750" y="142875"/>
              </a:cxn>
              <a:cxn ang="0">
                <a:pos x="278465" y="97716"/>
              </a:cxn>
              <a:cxn ang="0">
                <a:pos x="258182" y="58495"/>
              </a:cxn>
              <a:cxn ang="0">
                <a:pos x="227254" y="27567"/>
              </a:cxn>
              <a:cxn ang="0">
                <a:pos x="188033" y="7284"/>
              </a:cxn>
              <a:cxn ang="0">
                <a:pos x="142875" y="0"/>
              </a:cxn>
            </a:cxnLst>
            <a:rect l="0" t="0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899" name="object 36"/>
          <p:cNvSpPr>
            <a:spLocks/>
          </p:cNvSpPr>
          <p:nvPr/>
        </p:nvSpPr>
        <p:spPr bwMode="auto">
          <a:xfrm>
            <a:off x="3497263" y="2617788"/>
            <a:ext cx="285750" cy="285750"/>
          </a:xfrm>
          <a:custGeom>
            <a:avLst/>
            <a:gdLst/>
            <a:ahLst/>
            <a:cxnLst>
              <a:cxn ang="0">
                <a:pos x="0" y="142875"/>
              </a:cxn>
              <a:cxn ang="0">
                <a:pos x="7284" y="97716"/>
              </a:cxn>
              <a:cxn ang="0">
                <a:pos x="27567" y="58495"/>
              </a:cxn>
              <a:cxn ang="0">
                <a:pos x="58495" y="27567"/>
              </a:cxn>
              <a:cxn ang="0">
                <a:pos x="97716" y="7284"/>
              </a:cxn>
              <a:cxn ang="0">
                <a:pos x="142875" y="0"/>
              </a:cxn>
              <a:cxn ang="0">
                <a:pos x="188033" y="7284"/>
              </a:cxn>
              <a:cxn ang="0">
                <a:pos x="227254" y="27567"/>
              </a:cxn>
              <a:cxn ang="0">
                <a:pos x="258182" y="58495"/>
              </a:cxn>
              <a:cxn ang="0">
                <a:pos x="278465" y="97716"/>
              </a:cxn>
              <a:cxn ang="0">
                <a:pos x="285750" y="142875"/>
              </a:cxn>
              <a:cxn ang="0">
                <a:pos x="278465" y="188033"/>
              </a:cxn>
              <a:cxn ang="0">
                <a:pos x="258182" y="227254"/>
              </a:cxn>
              <a:cxn ang="0">
                <a:pos x="227254" y="258182"/>
              </a:cxn>
              <a:cxn ang="0">
                <a:pos x="188033" y="278465"/>
              </a:cxn>
              <a:cxn ang="0">
                <a:pos x="142875" y="285750"/>
              </a:cxn>
              <a:cxn ang="0">
                <a:pos x="97716" y="278465"/>
              </a:cxn>
              <a:cxn ang="0">
                <a:pos x="58495" y="258182"/>
              </a:cxn>
              <a:cxn ang="0">
                <a:pos x="27567" y="227254"/>
              </a:cxn>
              <a:cxn ang="0">
                <a:pos x="7284" y="188033"/>
              </a:cxn>
              <a:cxn ang="0">
                <a:pos x="0" y="142875"/>
              </a:cxn>
            </a:cxnLst>
            <a:rect l="0" t="0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900" name="object 37"/>
          <p:cNvSpPr>
            <a:spLocks/>
          </p:cNvSpPr>
          <p:nvPr/>
        </p:nvSpPr>
        <p:spPr bwMode="auto">
          <a:xfrm>
            <a:off x="3014663" y="3100388"/>
            <a:ext cx="285750" cy="285750"/>
          </a:xfrm>
          <a:custGeom>
            <a:avLst/>
            <a:gdLst/>
            <a:ahLst/>
            <a:cxnLst>
              <a:cxn ang="0">
                <a:pos x="142875" y="0"/>
              </a:cxn>
              <a:cxn ang="0">
                <a:pos x="97716" y="7284"/>
              </a:cxn>
              <a:cxn ang="0">
                <a:pos x="58495" y="27567"/>
              </a:cxn>
              <a:cxn ang="0">
                <a:pos x="27567" y="58495"/>
              </a:cxn>
              <a:cxn ang="0">
                <a:pos x="7284" y="97716"/>
              </a:cxn>
              <a:cxn ang="0">
                <a:pos x="0" y="142875"/>
              </a:cxn>
              <a:cxn ang="0">
                <a:pos x="7284" y="188033"/>
              </a:cxn>
              <a:cxn ang="0">
                <a:pos x="27567" y="227254"/>
              </a:cxn>
              <a:cxn ang="0">
                <a:pos x="58495" y="258182"/>
              </a:cxn>
              <a:cxn ang="0">
                <a:pos x="97716" y="278465"/>
              </a:cxn>
              <a:cxn ang="0">
                <a:pos x="142875" y="285750"/>
              </a:cxn>
              <a:cxn ang="0">
                <a:pos x="188033" y="278465"/>
              </a:cxn>
              <a:cxn ang="0">
                <a:pos x="227254" y="258182"/>
              </a:cxn>
              <a:cxn ang="0">
                <a:pos x="258182" y="227254"/>
              </a:cxn>
              <a:cxn ang="0">
                <a:pos x="278465" y="188033"/>
              </a:cxn>
              <a:cxn ang="0">
                <a:pos x="285750" y="142875"/>
              </a:cxn>
              <a:cxn ang="0">
                <a:pos x="278465" y="97716"/>
              </a:cxn>
              <a:cxn ang="0">
                <a:pos x="258182" y="58495"/>
              </a:cxn>
              <a:cxn ang="0">
                <a:pos x="227254" y="27567"/>
              </a:cxn>
              <a:cxn ang="0">
                <a:pos x="188033" y="7284"/>
              </a:cxn>
              <a:cxn ang="0">
                <a:pos x="142875" y="0"/>
              </a:cxn>
            </a:cxnLst>
            <a:rect l="0" t="0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901" name="object 38"/>
          <p:cNvSpPr>
            <a:spLocks/>
          </p:cNvSpPr>
          <p:nvPr/>
        </p:nvSpPr>
        <p:spPr bwMode="auto">
          <a:xfrm>
            <a:off x="3014663" y="3100388"/>
            <a:ext cx="285750" cy="285750"/>
          </a:xfrm>
          <a:custGeom>
            <a:avLst/>
            <a:gdLst/>
            <a:ahLst/>
            <a:cxnLst>
              <a:cxn ang="0">
                <a:pos x="0" y="142875"/>
              </a:cxn>
              <a:cxn ang="0">
                <a:pos x="7284" y="97716"/>
              </a:cxn>
              <a:cxn ang="0">
                <a:pos x="27567" y="58495"/>
              </a:cxn>
              <a:cxn ang="0">
                <a:pos x="58495" y="27567"/>
              </a:cxn>
              <a:cxn ang="0">
                <a:pos x="97716" y="7284"/>
              </a:cxn>
              <a:cxn ang="0">
                <a:pos x="142875" y="0"/>
              </a:cxn>
              <a:cxn ang="0">
                <a:pos x="188033" y="7284"/>
              </a:cxn>
              <a:cxn ang="0">
                <a:pos x="227254" y="27567"/>
              </a:cxn>
              <a:cxn ang="0">
                <a:pos x="258182" y="58495"/>
              </a:cxn>
              <a:cxn ang="0">
                <a:pos x="278465" y="97716"/>
              </a:cxn>
              <a:cxn ang="0">
                <a:pos x="285750" y="142875"/>
              </a:cxn>
              <a:cxn ang="0">
                <a:pos x="278465" y="188033"/>
              </a:cxn>
              <a:cxn ang="0">
                <a:pos x="258182" y="227254"/>
              </a:cxn>
              <a:cxn ang="0">
                <a:pos x="227254" y="258182"/>
              </a:cxn>
              <a:cxn ang="0">
                <a:pos x="188033" y="278465"/>
              </a:cxn>
              <a:cxn ang="0">
                <a:pos x="142875" y="285750"/>
              </a:cxn>
              <a:cxn ang="0">
                <a:pos x="97716" y="278465"/>
              </a:cxn>
              <a:cxn ang="0">
                <a:pos x="58495" y="258182"/>
              </a:cxn>
              <a:cxn ang="0">
                <a:pos x="27567" y="227254"/>
              </a:cxn>
              <a:cxn ang="0">
                <a:pos x="7284" y="188033"/>
              </a:cxn>
              <a:cxn ang="0">
                <a:pos x="0" y="142875"/>
              </a:cxn>
            </a:cxnLst>
            <a:rect l="0" t="0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902" name="object 39"/>
          <p:cNvSpPr>
            <a:spLocks/>
          </p:cNvSpPr>
          <p:nvPr/>
        </p:nvSpPr>
        <p:spPr bwMode="auto">
          <a:xfrm>
            <a:off x="3014663" y="2617788"/>
            <a:ext cx="285750" cy="285750"/>
          </a:xfrm>
          <a:custGeom>
            <a:avLst/>
            <a:gdLst/>
            <a:ahLst/>
            <a:cxnLst>
              <a:cxn ang="0">
                <a:pos x="142875" y="0"/>
              </a:cxn>
              <a:cxn ang="0">
                <a:pos x="97716" y="7284"/>
              </a:cxn>
              <a:cxn ang="0">
                <a:pos x="58495" y="27567"/>
              </a:cxn>
              <a:cxn ang="0">
                <a:pos x="27567" y="58495"/>
              </a:cxn>
              <a:cxn ang="0">
                <a:pos x="7284" y="97716"/>
              </a:cxn>
              <a:cxn ang="0">
                <a:pos x="0" y="142875"/>
              </a:cxn>
              <a:cxn ang="0">
                <a:pos x="7284" y="188033"/>
              </a:cxn>
              <a:cxn ang="0">
                <a:pos x="27567" y="227254"/>
              </a:cxn>
              <a:cxn ang="0">
                <a:pos x="58495" y="258182"/>
              </a:cxn>
              <a:cxn ang="0">
                <a:pos x="97716" y="278465"/>
              </a:cxn>
              <a:cxn ang="0">
                <a:pos x="142875" y="285750"/>
              </a:cxn>
              <a:cxn ang="0">
                <a:pos x="188033" y="278465"/>
              </a:cxn>
              <a:cxn ang="0">
                <a:pos x="227254" y="258182"/>
              </a:cxn>
              <a:cxn ang="0">
                <a:pos x="258182" y="227254"/>
              </a:cxn>
              <a:cxn ang="0">
                <a:pos x="278465" y="188033"/>
              </a:cxn>
              <a:cxn ang="0">
                <a:pos x="285750" y="142875"/>
              </a:cxn>
              <a:cxn ang="0">
                <a:pos x="278465" y="97716"/>
              </a:cxn>
              <a:cxn ang="0">
                <a:pos x="258182" y="58495"/>
              </a:cxn>
              <a:cxn ang="0">
                <a:pos x="227254" y="27567"/>
              </a:cxn>
              <a:cxn ang="0">
                <a:pos x="188033" y="7284"/>
              </a:cxn>
              <a:cxn ang="0">
                <a:pos x="142875" y="0"/>
              </a:cxn>
            </a:cxnLst>
            <a:rect l="0" t="0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903" name="object 40"/>
          <p:cNvSpPr>
            <a:spLocks/>
          </p:cNvSpPr>
          <p:nvPr/>
        </p:nvSpPr>
        <p:spPr bwMode="auto">
          <a:xfrm>
            <a:off x="3014663" y="2617788"/>
            <a:ext cx="285750" cy="285750"/>
          </a:xfrm>
          <a:custGeom>
            <a:avLst/>
            <a:gdLst/>
            <a:ahLst/>
            <a:cxnLst>
              <a:cxn ang="0">
                <a:pos x="0" y="142875"/>
              </a:cxn>
              <a:cxn ang="0">
                <a:pos x="7284" y="97716"/>
              </a:cxn>
              <a:cxn ang="0">
                <a:pos x="27567" y="58495"/>
              </a:cxn>
              <a:cxn ang="0">
                <a:pos x="58495" y="27567"/>
              </a:cxn>
              <a:cxn ang="0">
                <a:pos x="97716" y="7284"/>
              </a:cxn>
              <a:cxn ang="0">
                <a:pos x="142875" y="0"/>
              </a:cxn>
              <a:cxn ang="0">
                <a:pos x="188033" y="7284"/>
              </a:cxn>
              <a:cxn ang="0">
                <a:pos x="227254" y="27567"/>
              </a:cxn>
              <a:cxn ang="0">
                <a:pos x="258182" y="58495"/>
              </a:cxn>
              <a:cxn ang="0">
                <a:pos x="278465" y="97716"/>
              </a:cxn>
              <a:cxn ang="0">
                <a:pos x="285750" y="142875"/>
              </a:cxn>
              <a:cxn ang="0">
                <a:pos x="278465" y="188033"/>
              </a:cxn>
              <a:cxn ang="0">
                <a:pos x="258182" y="227254"/>
              </a:cxn>
              <a:cxn ang="0">
                <a:pos x="227254" y="258182"/>
              </a:cxn>
              <a:cxn ang="0">
                <a:pos x="188033" y="278465"/>
              </a:cxn>
              <a:cxn ang="0">
                <a:pos x="142875" y="285750"/>
              </a:cxn>
              <a:cxn ang="0">
                <a:pos x="97716" y="278465"/>
              </a:cxn>
              <a:cxn ang="0">
                <a:pos x="58495" y="258182"/>
              </a:cxn>
              <a:cxn ang="0">
                <a:pos x="27567" y="227254"/>
              </a:cxn>
              <a:cxn ang="0">
                <a:pos x="7284" y="188033"/>
              </a:cxn>
              <a:cxn ang="0">
                <a:pos x="0" y="142875"/>
              </a:cxn>
            </a:cxnLst>
            <a:rect l="0" t="0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904" name="object 41"/>
          <p:cNvSpPr>
            <a:spLocks/>
          </p:cNvSpPr>
          <p:nvPr/>
        </p:nvSpPr>
        <p:spPr bwMode="auto">
          <a:xfrm>
            <a:off x="2925763" y="2536825"/>
            <a:ext cx="915987" cy="911225"/>
          </a:xfrm>
          <a:custGeom>
            <a:avLst/>
            <a:gdLst/>
            <a:ahLst/>
            <a:cxnLst>
              <a:cxn ang="0">
                <a:pos x="14019" y="758585"/>
              </a:cxn>
              <a:cxn ang="0">
                <a:pos x="10455" y="720598"/>
              </a:cxn>
              <a:cxn ang="0">
                <a:pos x="6909" y="673631"/>
              </a:cxn>
              <a:cxn ang="0">
                <a:pos x="3743" y="619833"/>
              </a:cxn>
              <a:cxn ang="0">
                <a:pos x="1319" y="561350"/>
              </a:cxn>
              <a:cxn ang="0">
                <a:pos x="0" y="500332"/>
              </a:cxn>
              <a:cxn ang="0">
                <a:pos x="146" y="438925"/>
              </a:cxn>
              <a:cxn ang="0">
                <a:pos x="2122" y="379278"/>
              </a:cxn>
              <a:cxn ang="0">
                <a:pos x="6288" y="323538"/>
              </a:cxn>
              <a:cxn ang="0">
                <a:pos x="13008" y="273854"/>
              </a:cxn>
              <a:cxn ang="0">
                <a:pos x="22642" y="232373"/>
              </a:cxn>
              <a:cxn ang="0">
                <a:pos x="43113" y="177098"/>
              </a:cxn>
              <a:cxn ang="0">
                <a:pos x="68015" y="132368"/>
              </a:cxn>
              <a:cxn ang="0">
                <a:pos x="98667" y="96504"/>
              </a:cxn>
              <a:cxn ang="0">
                <a:pos x="136387" y="67829"/>
              </a:cxn>
              <a:cxn ang="0">
                <a:pos x="182492" y="44666"/>
              </a:cxn>
              <a:cxn ang="0">
                <a:pos x="238301" y="25338"/>
              </a:cxn>
              <a:cxn ang="0">
                <a:pos x="279463" y="15819"/>
              </a:cxn>
              <a:cxn ang="0">
                <a:pos x="328294" y="8707"/>
              </a:cxn>
              <a:cxn ang="0">
                <a:pos x="382801" y="3820"/>
              </a:cxn>
              <a:cxn ang="0">
                <a:pos x="440991" y="978"/>
              </a:cxn>
              <a:cxn ang="0">
                <a:pos x="500872" y="0"/>
              </a:cxn>
              <a:cxn ang="0">
                <a:pos x="560450" y="703"/>
              </a:cxn>
              <a:cxn ang="0">
                <a:pos x="617734" y="2907"/>
              </a:cxn>
              <a:cxn ang="0">
                <a:pos x="670730" y="6431"/>
              </a:cxn>
              <a:cxn ang="0">
                <a:pos x="717446" y="11094"/>
              </a:cxn>
              <a:cxn ang="0">
                <a:pos x="755889" y="16714"/>
              </a:cxn>
              <a:cxn ang="0">
                <a:pos x="813719" y="31414"/>
              </a:cxn>
              <a:cxn ang="0">
                <a:pos x="854849" y="51497"/>
              </a:cxn>
              <a:cxn ang="0">
                <a:pos x="900256" y="108640"/>
              </a:cxn>
              <a:cxn ang="0">
                <a:pos x="911159" y="146115"/>
              </a:cxn>
              <a:cxn ang="0">
                <a:pos x="915637" y="186727"/>
              </a:cxn>
              <a:cxn ang="0">
                <a:pos x="914361" y="237167"/>
              </a:cxn>
              <a:cxn ang="0">
                <a:pos x="906854" y="291680"/>
              </a:cxn>
              <a:cxn ang="0">
                <a:pos x="892637" y="344517"/>
              </a:cxn>
              <a:cxn ang="0">
                <a:pos x="871232" y="389924"/>
              </a:cxn>
              <a:cxn ang="0">
                <a:pos x="842160" y="422149"/>
              </a:cxn>
              <a:cxn ang="0">
                <a:pos x="760067" y="435556"/>
              </a:cxn>
              <a:cxn ang="0">
                <a:pos x="706648" y="429168"/>
              </a:cxn>
              <a:cxn ang="0">
                <a:pos x="650915" y="420593"/>
              </a:cxn>
              <a:cxn ang="0">
                <a:pos x="597319" y="414735"/>
              </a:cxn>
              <a:cxn ang="0">
                <a:pos x="550313" y="416497"/>
              </a:cxn>
              <a:cxn ang="0">
                <a:pos x="514348" y="430785"/>
              </a:cxn>
              <a:cxn ang="0">
                <a:pos x="475691" y="499692"/>
              </a:cxn>
              <a:cxn ang="0">
                <a:pos x="466738" y="546898"/>
              </a:cxn>
              <a:cxn ang="0">
                <a:pos x="461080" y="597574"/>
              </a:cxn>
              <a:cxn ang="0">
                <a:pos x="456001" y="647949"/>
              </a:cxn>
              <a:cxn ang="0">
                <a:pos x="448784" y="694249"/>
              </a:cxn>
              <a:cxn ang="0">
                <a:pos x="436713" y="732702"/>
              </a:cxn>
              <a:cxn ang="0">
                <a:pos x="408071" y="787425"/>
              </a:cxn>
              <a:cxn ang="0">
                <a:pos x="375788" y="834062"/>
              </a:cxn>
              <a:cxn ang="0">
                <a:pos x="339461" y="870996"/>
              </a:cxn>
              <a:cxn ang="0">
                <a:pos x="298689" y="896608"/>
              </a:cxn>
              <a:cxn ang="0">
                <a:pos x="248752" y="909616"/>
              </a:cxn>
              <a:cxn ang="0">
                <a:pos x="191400" y="911166"/>
              </a:cxn>
              <a:cxn ang="0">
                <a:pos x="135933" y="903281"/>
              </a:cxn>
              <a:cxn ang="0">
                <a:pos x="91654" y="887985"/>
              </a:cxn>
              <a:cxn ang="0">
                <a:pos x="61125" y="872819"/>
              </a:cxn>
              <a:cxn ang="0">
                <a:pos x="39358" y="855094"/>
              </a:cxn>
              <a:cxn ang="0">
                <a:pos x="24331" y="821464"/>
              </a:cxn>
              <a:cxn ang="0">
                <a:pos x="14019" y="758585"/>
              </a:cxn>
            </a:cxnLst>
            <a:rect l="0" t="0" r="r" b="b"/>
            <a:pathLst>
              <a:path w="915670" h="911225">
                <a:moveTo>
                  <a:pt x="14019" y="758585"/>
                </a:moveTo>
                <a:lnTo>
                  <a:pt x="10455" y="720598"/>
                </a:lnTo>
                <a:lnTo>
                  <a:pt x="6909" y="673631"/>
                </a:lnTo>
                <a:lnTo>
                  <a:pt x="3743" y="619833"/>
                </a:lnTo>
                <a:lnTo>
                  <a:pt x="1319" y="561350"/>
                </a:lnTo>
                <a:lnTo>
                  <a:pt x="0" y="500332"/>
                </a:lnTo>
                <a:lnTo>
                  <a:pt x="146" y="438925"/>
                </a:lnTo>
                <a:lnTo>
                  <a:pt x="2122" y="379278"/>
                </a:lnTo>
                <a:lnTo>
                  <a:pt x="6288" y="323538"/>
                </a:lnTo>
                <a:lnTo>
                  <a:pt x="13008" y="273854"/>
                </a:lnTo>
                <a:lnTo>
                  <a:pt x="22642" y="232373"/>
                </a:lnTo>
                <a:lnTo>
                  <a:pt x="43113" y="177098"/>
                </a:lnTo>
                <a:lnTo>
                  <a:pt x="68015" y="132368"/>
                </a:lnTo>
                <a:lnTo>
                  <a:pt x="98667" y="96504"/>
                </a:lnTo>
                <a:lnTo>
                  <a:pt x="136387" y="67829"/>
                </a:lnTo>
                <a:lnTo>
                  <a:pt x="182492" y="44666"/>
                </a:lnTo>
                <a:lnTo>
                  <a:pt x="238301" y="25338"/>
                </a:lnTo>
                <a:lnTo>
                  <a:pt x="279463" y="15819"/>
                </a:lnTo>
                <a:lnTo>
                  <a:pt x="328294" y="8707"/>
                </a:lnTo>
                <a:lnTo>
                  <a:pt x="382801" y="3820"/>
                </a:lnTo>
                <a:lnTo>
                  <a:pt x="440991" y="978"/>
                </a:lnTo>
                <a:lnTo>
                  <a:pt x="500872" y="0"/>
                </a:lnTo>
                <a:lnTo>
                  <a:pt x="560450" y="703"/>
                </a:lnTo>
                <a:lnTo>
                  <a:pt x="617734" y="2907"/>
                </a:lnTo>
                <a:lnTo>
                  <a:pt x="670730" y="6431"/>
                </a:lnTo>
                <a:lnTo>
                  <a:pt x="717446" y="11094"/>
                </a:lnTo>
                <a:lnTo>
                  <a:pt x="755889" y="16714"/>
                </a:lnTo>
                <a:lnTo>
                  <a:pt x="813719" y="31414"/>
                </a:lnTo>
                <a:lnTo>
                  <a:pt x="854849" y="51497"/>
                </a:lnTo>
                <a:lnTo>
                  <a:pt x="900256" y="108640"/>
                </a:lnTo>
                <a:lnTo>
                  <a:pt x="911159" y="146115"/>
                </a:lnTo>
                <a:lnTo>
                  <a:pt x="915637" y="186727"/>
                </a:lnTo>
                <a:lnTo>
                  <a:pt x="914361" y="237167"/>
                </a:lnTo>
                <a:lnTo>
                  <a:pt x="906854" y="291680"/>
                </a:lnTo>
                <a:lnTo>
                  <a:pt x="892637" y="344517"/>
                </a:lnTo>
                <a:lnTo>
                  <a:pt x="871232" y="389924"/>
                </a:lnTo>
                <a:lnTo>
                  <a:pt x="842160" y="422149"/>
                </a:lnTo>
                <a:lnTo>
                  <a:pt x="760067" y="435556"/>
                </a:lnTo>
                <a:lnTo>
                  <a:pt x="706648" y="429168"/>
                </a:lnTo>
                <a:lnTo>
                  <a:pt x="650915" y="420593"/>
                </a:lnTo>
                <a:lnTo>
                  <a:pt x="597319" y="414735"/>
                </a:lnTo>
                <a:lnTo>
                  <a:pt x="550313" y="416497"/>
                </a:lnTo>
                <a:lnTo>
                  <a:pt x="514348" y="430785"/>
                </a:lnTo>
                <a:lnTo>
                  <a:pt x="475691" y="499692"/>
                </a:lnTo>
                <a:lnTo>
                  <a:pt x="466738" y="546898"/>
                </a:lnTo>
                <a:lnTo>
                  <a:pt x="461080" y="597574"/>
                </a:lnTo>
                <a:lnTo>
                  <a:pt x="456001" y="647949"/>
                </a:lnTo>
                <a:lnTo>
                  <a:pt x="448784" y="694249"/>
                </a:lnTo>
                <a:lnTo>
                  <a:pt x="436713" y="732702"/>
                </a:lnTo>
                <a:lnTo>
                  <a:pt x="408071" y="787425"/>
                </a:lnTo>
                <a:lnTo>
                  <a:pt x="375788" y="834062"/>
                </a:lnTo>
                <a:lnTo>
                  <a:pt x="339461" y="870996"/>
                </a:lnTo>
                <a:lnTo>
                  <a:pt x="298689" y="896608"/>
                </a:lnTo>
                <a:lnTo>
                  <a:pt x="248752" y="909616"/>
                </a:lnTo>
                <a:lnTo>
                  <a:pt x="191400" y="911166"/>
                </a:lnTo>
                <a:lnTo>
                  <a:pt x="135933" y="903281"/>
                </a:lnTo>
                <a:lnTo>
                  <a:pt x="91654" y="887985"/>
                </a:lnTo>
                <a:lnTo>
                  <a:pt x="61125" y="872819"/>
                </a:lnTo>
                <a:lnTo>
                  <a:pt x="39358" y="855094"/>
                </a:lnTo>
                <a:lnTo>
                  <a:pt x="24331" y="821464"/>
                </a:lnTo>
                <a:lnTo>
                  <a:pt x="14019" y="758585"/>
                </a:lnTo>
                <a:close/>
              </a:path>
            </a:pathLst>
          </a:custGeom>
          <a:noFill/>
          <a:ln w="254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905" name="object 42"/>
          <p:cNvSpPr>
            <a:spLocks/>
          </p:cNvSpPr>
          <p:nvPr/>
        </p:nvSpPr>
        <p:spPr bwMode="auto">
          <a:xfrm>
            <a:off x="3527425" y="1709738"/>
            <a:ext cx="107950" cy="731837"/>
          </a:xfrm>
          <a:custGeom>
            <a:avLst/>
            <a:gdLst/>
            <a:ahLst/>
            <a:cxnLst>
              <a:cxn ang="0">
                <a:pos x="0" y="731024"/>
              </a:cxn>
              <a:cxn ang="0">
                <a:pos x="14813" y="680260"/>
              </a:cxn>
              <a:cxn ang="0">
                <a:pos x="29379" y="629708"/>
              </a:cxn>
              <a:cxn ang="0">
                <a:pos x="43449" y="579583"/>
              </a:cxn>
              <a:cxn ang="0">
                <a:pos x="56774" y="530096"/>
              </a:cxn>
              <a:cxn ang="0">
                <a:pos x="69104" y="481462"/>
              </a:cxn>
              <a:cxn ang="0">
                <a:pos x="80193" y="433893"/>
              </a:cxn>
              <a:cxn ang="0">
                <a:pos x="89790" y="387602"/>
              </a:cxn>
              <a:cxn ang="0">
                <a:pos x="97648" y="342802"/>
              </a:cxn>
              <a:cxn ang="0">
                <a:pos x="103517" y="299707"/>
              </a:cxn>
              <a:cxn ang="0">
                <a:pos x="108073" y="244014"/>
              </a:cxn>
              <a:cxn ang="0">
                <a:pos x="109114" y="191333"/>
              </a:cxn>
              <a:cxn ang="0">
                <a:pos x="107267" y="141128"/>
              </a:cxn>
              <a:cxn ang="0">
                <a:pos x="103157" y="92862"/>
              </a:cxn>
              <a:cxn ang="0">
                <a:pos x="97410" y="45998"/>
              </a:cxn>
              <a:cxn ang="0">
                <a:pos x="90652" y="0"/>
              </a:cxn>
            </a:cxnLst>
            <a:rect l="0" t="0" r="r" b="b"/>
            <a:pathLst>
              <a:path w="109220" h="731519">
                <a:moveTo>
                  <a:pt x="0" y="731024"/>
                </a:moveTo>
                <a:lnTo>
                  <a:pt x="14813" y="680260"/>
                </a:lnTo>
                <a:lnTo>
                  <a:pt x="29379" y="629708"/>
                </a:lnTo>
                <a:lnTo>
                  <a:pt x="43449" y="579583"/>
                </a:lnTo>
                <a:lnTo>
                  <a:pt x="56774" y="530096"/>
                </a:lnTo>
                <a:lnTo>
                  <a:pt x="69104" y="481462"/>
                </a:lnTo>
                <a:lnTo>
                  <a:pt x="80193" y="433893"/>
                </a:lnTo>
                <a:lnTo>
                  <a:pt x="89790" y="387602"/>
                </a:lnTo>
                <a:lnTo>
                  <a:pt x="97648" y="342802"/>
                </a:lnTo>
                <a:lnTo>
                  <a:pt x="103517" y="299707"/>
                </a:lnTo>
                <a:lnTo>
                  <a:pt x="108073" y="244014"/>
                </a:lnTo>
                <a:lnTo>
                  <a:pt x="109114" y="191333"/>
                </a:lnTo>
                <a:lnTo>
                  <a:pt x="107267" y="141128"/>
                </a:lnTo>
                <a:lnTo>
                  <a:pt x="103157" y="92862"/>
                </a:lnTo>
                <a:lnTo>
                  <a:pt x="97410" y="45998"/>
                </a:lnTo>
                <a:lnTo>
                  <a:pt x="90652" y="0"/>
                </a:lnTo>
              </a:path>
            </a:pathLst>
          </a:custGeom>
          <a:noFill/>
          <a:ln w="28575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906" name="object 43"/>
          <p:cNvSpPr>
            <a:spLocks/>
          </p:cNvSpPr>
          <p:nvPr/>
        </p:nvSpPr>
        <p:spPr bwMode="auto">
          <a:xfrm>
            <a:off x="3581400" y="1709738"/>
            <a:ext cx="98425" cy="93662"/>
          </a:xfrm>
          <a:custGeom>
            <a:avLst/>
            <a:gdLst/>
            <a:ahLst/>
            <a:cxnLst>
              <a:cxn ang="0">
                <a:pos x="0" y="92417"/>
              </a:cxn>
              <a:cxn ang="0">
                <a:pos x="36182" y="0"/>
              </a:cxn>
              <a:cxn ang="0">
                <a:pos x="98818" y="76987"/>
              </a:cxn>
            </a:cxnLst>
            <a:rect l="0" t="0" r="r" b="b"/>
            <a:pathLst>
              <a:path w="99060" h="92710">
                <a:moveTo>
                  <a:pt x="0" y="92417"/>
                </a:moveTo>
                <a:lnTo>
                  <a:pt x="36182" y="0"/>
                </a:lnTo>
                <a:lnTo>
                  <a:pt x="98818" y="76987"/>
                </a:lnTo>
              </a:path>
            </a:pathLst>
          </a:custGeom>
          <a:noFill/>
          <a:ln w="28575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4" name="object 44"/>
          <p:cNvSpPr txBox="1"/>
          <p:nvPr/>
        </p:nvSpPr>
        <p:spPr>
          <a:xfrm>
            <a:off x="3076575" y="1285875"/>
            <a:ext cx="1035050" cy="457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15" dirty="0">
                <a:solidFill>
                  <a:srgbClr val="F79546"/>
                </a:solidFill>
                <a:latin typeface="Calibri"/>
                <a:cs typeface="Calibri"/>
              </a:rPr>
              <a:t>Cluster</a:t>
            </a:r>
            <a:endParaRPr>
              <a:latin typeface="Calibri"/>
              <a:cs typeface="Calibri"/>
            </a:endParaRPr>
          </a:p>
        </p:txBody>
      </p:sp>
      <p:sp>
        <p:nvSpPr>
          <p:cNvPr id="36908" name="object 45"/>
          <p:cNvSpPr>
            <a:spLocks noChangeArrowheads="1"/>
          </p:cNvSpPr>
          <p:nvPr/>
        </p:nvSpPr>
        <p:spPr bwMode="auto">
          <a:xfrm>
            <a:off x="2519363" y="3579813"/>
            <a:ext cx="285750" cy="2857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09" name="object 46"/>
          <p:cNvSpPr>
            <a:spLocks/>
          </p:cNvSpPr>
          <p:nvPr/>
        </p:nvSpPr>
        <p:spPr bwMode="auto">
          <a:xfrm>
            <a:off x="2519363" y="3579813"/>
            <a:ext cx="285750" cy="285750"/>
          </a:xfrm>
          <a:custGeom>
            <a:avLst/>
            <a:gdLst/>
            <a:ahLst/>
            <a:cxnLst>
              <a:cxn ang="0">
                <a:pos x="0" y="142875"/>
              </a:cxn>
              <a:cxn ang="0">
                <a:pos x="7284" y="97716"/>
              </a:cxn>
              <a:cxn ang="0">
                <a:pos x="27567" y="58495"/>
              </a:cxn>
              <a:cxn ang="0">
                <a:pos x="58495" y="27567"/>
              </a:cxn>
              <a:cxn ang="0">
                <a:pos x="97716" y="7284"/>
              </a:cxn>
              <a:cxn ang="0">
                <a:pos x="142875" y="0"/>
              </a:cxn>
              <a:cxn ang="0">
                <a:pos x="188033" y="7284"/>
              </a:cxn>
              <a:cxn ang="0">
                <a:pos x="227254" y="27567"/>
              </a:cxn>
              <a:cxn ang="0">
                <a:pos x="258182" y="58495"/>
              </a:cxn>
              <a:cxn ang="0">
                <a:pos x="278465" y="97716"/>
              </a:cxn>
              <a:cxn ang="0">
                <a:pos x="285750" y="142875"/>
              </a:cxn>
              <a:cxn ang="0">
                <a:pos x="278465" y="188033"/>
              </a:cxn>
              <a:cxn ang="0">
                <a:pos x="258182" y="227254"/>
              </a:cxn>
              <a:cxn ang="0">
                <a:pos x="227254" y="258182"/>
              </a:cxn>
              <a:cxn ang="0">
                <a:pos x="188033" y="278465"/>
              </a:cxn>
              <a:cxn ang="0">
                <a:pos x="142875" y="285750"/>
              </a:cxn>
              <a:cxn ang="0">
                <a:pos x="97716" y="278465"/>
              </a:cxn>
              <a:cxn ang="0">
                <a:pos x="58495" y="258182"/>
              </a:cxn>
              <a:cxn ang="0">
                <a:pos x="27567" y="227254"/>
              </a:cxn>
              <a:cxn ang="0">
                <a:pos x="7284" y="188033"/>
              </a:cxn>
              <a:cxn ang="0">
                <a:pos x="0" y="142875"/>
              </a:cxn>
            </a:cxnLst>
            <a:rect l="0" t="0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910" name="object 47"/>
          <p:cNvSpPr>
            <a:spLocks noChangeArrowheads="1"/>
          </p:cNvSpPr>
          <p:nvPr/>
        </p:nvSpPr>
        <p:spPr bwMode="auto">
          <a:xfrm>
            <a:off x="3482975" y="3579813"/>
            <a:ext cx="285750" cy="2857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11" name="object 48"/>
          <p:cNvSpPr>
            <a:spLocks/>
          </p:cNvSpPr>
          <p:nvPr/>
        </p:nvSpPr>
        <p:spPr bwMode="auto">
          <a:xfrm>
            <a:off x="3482975" y="3579813"/>
            <a:ext cx="285750" cy="285750"/>
          </a:xfrm>
          <a:custGeom>
            <a:avLst/>
            <a:gdLst/>
            <a:ahLst/>
            <a:cxnLst>
              <a:cxn ang="0">
                <a:pos x="0" y="142875"/>
              </a:cxn>
              <a:cxn ang="0">
                <a:pos x="7284" y="97716"/>
              </a:cxn>
              <a:cxn ang="0">
                <a:pos x="27567" y="58495"/>
              </a:cxn>
              <a:cxn ang="0">
                <a:pos x="58495" y="27567"/>
              </a:cxn>
              <a:cxn ang="0">
                <a:pos x="97716" y="7284"/>
              </a:cxn>
              <a:cxn ang="0">
                <a:pos x="142875" y="0"/>
              </a:cxn>
              <a:cxn ang="0">
                <a:pos x="188033" y="7284"/>
              </a:cxn>
              <a:cxn ang="0">
                <a:pos x="227254" y="27567"/>
              </a:cxn>
              <a:cxn ang="0">
                <a:pos x="258182" y="58495"/>
              </a:cxn>
              <a:cxn ang="0">
                <a:pos x="278465" y="97716"/>
              </a:cxn>
              <a:cxn ang="0">
                <a:pos x="285750" y="142875"/>
              </a:cxn>
              <a:cxn ang="0">
                <a:pos x="278465" y="188033"/>
              </a:cxn>
              <a:cxn ang="0">
                <a:pos x="258182" y="227254"/>
              </a:cxn>
              <a:cxn ang="0">
                <a:pos x="227254" y="258182"/>
              </a:cxn>
              <a:cxn ang="0">
                <a:pos x="188033" y="278465"/>
              </a:cxn>
              <a:cxn ang="0">
                <a:pos x="142875" y="285750"/>
              </a:cxn>
              <a:cxn ang="0">
                <a:pos x="97716" y="278465"/>
              </a:cxn>
              <a:cxn ang="0">
                <a:pos x="58495" y="258182"/>
              </a:cxn>
              <a:cxn ang="0">
                <a:pos x="27567" y="227254"/>
              </a:cxn>
              <a:cxn ang="0">
                <a:pos x="7284" y="188033"/>
              </a:cxn>
              <a:cxn ang="0">
                <a:pos x="0" y="142875"/>
              </a:cxn>
            </a:cxnLst>
            <a:rect l="0" t="0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912" name="object 49"/>
          <p:cNvSpPr>
            <a:spLocks noChangeArrowheads="1"/>
          </p:cNvSpPr>
          <p:nvPr/>
        </p:nvSpPr>
        <p:spPr bwMode="auto">
          <a:xfrm>
            <a:off x="3008313" y="4543425"/>
            <a:ext cx="285750" cy="2857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13" name="object 50"/>
          <p:cNvSpPr>
            <a:spLocks/>
          </p:cNvSpPr>
          <p:nvPr/>
        </p:nvSpPr>
        <p:spPr bwMode="auto">
          <a:xfrm>
            <a:off x="3008313" y="4543425"/>
            <a:ext cx="285750" cy="285750"/>
          </a:xfrm>
          <a:custGeom>
            <a:avLst/>
            <a:gdLst/>
            <a:ahLst/>
            <a:cxnLst>
              <a:cxn ang="0">
                <a:pos x="0" y="142875"/>
              </a:cxn>
              <a:cxn ang="0">
                <a:pos x="7284" y="97716"/>
              </a:cxn>
              <a:cxn ang="0">
                <a:pos x="27567" y="58495"/>
              </a:cxn>
              <a:cxn ang="0">
                <a:pos x="58495" y="27567"/>
              </a:cxn>
              <a:cxn ang="0">
                <a:pos x="97716" y="7284"/>
              </a:cxn>
              <a:cxn ang="0">
                <a:pos x="142875" y="0"/>
              </a:cxn>
              <a:cxn ang="0">
                <a:pos x="188033" y="7284"/>
              </a:cxn>
              <a:cxn ang="0">
                <a:pos x="227254" y="27567"/>
              </a:cxn>
              <a:cxn ang="0">
                <a:pos x="258182" y="58495"/>
              </a:cxn>
              <a:cxn ang="0">
                <a:pos x="278465" y="97716"/>
              </a:cxn>
              <a:cxn ang="0">
                <a:pos x="285750" y="142875"/>
              </a:cxn>
              <a:cxn ang="0">
                <a:pos x="278465" y="188033"/>
              </a:cxn>
              <a:cxn ang="0">
                <a:pos x="258182" y="227254"/>
              </a:cxn>
              <a:cxn ang="0">
                <a:pos x="227254" y="258182"/>
              </a:cxn>
              <a:cxn ang="0">
                <a:pos x="188033" y="278465"/>
              </a:cxn>
              <a:cxn ang="0">
                <a:pos x="142875" y="285750"/>
              </a:cxn>
              <a:cxn ang="0">
                <a:pos x="97716" y="278465"/>
              </a:cxn>
              <a:cxn ang="0">
                <a:pos x="58495" y="258182"/>
              </a:cxn>
              <a:cxn ang="0">
                <a:pos x="27567" y="227254"/>
              </a:cxn>
              <a:cxn ang="0">
                <a:pos x="7284" y="188033"/>
              </a:cxn>
              <a:cxn ang="0">
                <a:pos x="0" y="142875"/>
              </a:cxn>
            </a:cxnLst>
            <a:rect l="0" t="0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914" name="object 51"/>
          <p:cNvSpPr>
            <a:spLocks noChangeArrowheads="1"/>
          </p:cNvSpPr>
          <p:nvPr/>
        </p:nvSpPr>
        <p:spPr bwMode="auto">
          <a:xfrm>
            <a:off x="2528888" y="2143125"/>
            <a:ext cx="285750" cy="2857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15" name="object 52"/>
          <p:cNvSpPr>
            <a:spLocks/>
          </p:cNvSpPr>
          <p:nvPr/>
        </p:nvSpPr>
        <p:spPr bwMode="auto">
          <a:xfrm>
            <a:off x="2528888" y="2143125"/>
            <a:ext cx="285750" cy="285750"/>
          </a:xfrm>
          <a:custGeom>
            <a:avLst/>
            <a:gdLst/>
            <a:ahLst/>
            <a:cxnLst>
              <a:cxn ang="0">
                <a:pos x="0" y="142875"/>
              </a:cxn>
              <a:cxn ang="0">
                <a:pos x="7284" y="97716"/>
              </a:cxn>
              <a:cxn ang="0">
                <a:pos x="27567" y="58495"/>
              </a:cxn>
              <a:cxn ang="0">
                <a:pos x="58495" y="27567"/>
              </a:cxn>
              <a:cxn ang="0">
                <a:pos x="97716" y="7284"/>
              </a:cxn>
              <a:cxn ang="0">
                <a:pos x="142875" y="0"/>
              </a:cxn>
              <a:cxn ang="0">
                <a:pos x="188033" y="7284"/>
              </a:cxn>
              <a:cxn ang="0">
                <a:pos x="227254" y="27567"/>
              </a:cxn>
              <a:cxn ang="0">
                <a:pos x="258182" y="58495"/>
              </a:cxn>
              <a:cxn ang="0">
                <a:pos x="278465" y="97716"/>
              </a:cxn>
              <a:cxn ang="0">
                <a:pos x="285750" y="142875"/>
              </a:cxn>
              <a:cxn ang="0">
                <a:pos x="278465" y="188033"/>
              </a:cxn>
              <a:cxn ang="0">
                <a:pos x="258182" y="227254"/>
              </a:cxn>
              <a:cxn ang="0">
                <a:pos x="227254" y="258182"/>
              </a:cxn>
              <a:cxn ang="0">
                <a:pos x="188033" y="278465"/>
              </a:cxn>
              <a:cxn ang="0">
                <a:pos x="142875" y="285750"/>
              </a:cxn>
              <a:cxn ang="0">
                <a:pos x="97716" y="278465"/>
              </a:cxn>
              <a:cxn ang="0">
                <a:pos x="58495" y="258182"/>
              </a:cxn>
              <a:cxn ang="0">
                <a:pos x="27567" y="227254"/>
              </a:cxn>
              <a:cxn ang="0">
                <a:pos x="7284" y="188033"/>
              </a:cxn>
              <a:cxn ang="0">
                <a:pos x="0" y="142875"/>
              </a:cxn>
            </a:cxnLst>
            <a:rect l="0" t="0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916" name="object 53"/>
          <p:cNvSpPr>
            <a:spLocks noChangeArrowheads="1"/>
          </p:cNvSpPr>
          <p:nvPr/>
        </p:nvSpPr>
        <p:spPr bwMode="auto">
          <a:xfrm>
            <a:off x="2528888" y="3108325"/>
            <a:ext cx="285750" cy="2857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17" name="object 54"/>
          <p:cNvSpPr>
            <a:spLocks/>
          </p:cNvSpPr>
          <p:nvPr/>
        </p:nvSpPr>
        <p:spPr bwMode="auto">
          <a:xfrm>
            <a:off x="2528888" y="3108325"/>
            <a:ext cx="285750" cy="285750"/>
          </a:xfrm>
          <a:custGeom>
            <a:avLst/>
            <a:gdLst/>
            <a:ahLst/>
            <a:cxnLst>
              <a:cxn ang="0">
                <a:pos x="0" y="142875"/>
              </a:cxn>
              <a:cxn ang="0">
                <a:pos x="7284" y="97716"/>
              </a:cxn>
              <a:cxn ang="0">
                <a:pos x="27567" y="58495"/>
              </a:cxn>
              <a:cxn ang="0">
                <a:pos x="58495" y="27567"/>
              </a:cxn>
              <a:cxn ang="0">
                <a:pos x="97716" y="7284"/>
              </a:cxn>
              <a:cxn ang="0">
                <a:pos x="142875" y="0"/>
              </a:cxn>
              <a:cxn ang="0">
                <a:pos x="188033" y="7284"/>
              </a:cxn>
              <a:cxn ang="0">
                <a:pos x="227254" y="27567"/>
              </a:cxn>
              <a:cxn ang="0">
                <a:pos x="258182" y="58495"/>
              </a:cxn>
              <a:cxn ang="0">
                <a:pos x="278465" y="97716"/>
              </a:cxn>
              <a:cxn ang="0">
                <a:pos x="285750" y="142875"/>
              </a:cxn>
              <a:cxn ang="0">
                <a:pos x="278465" y="188033"/>
              </a:cxn>
              <a:cxn ang="0">
                <a:pos x="258182" y="227254"/>
              </a:cxn>
              <a:cxn ang="0">
                <a:pos x="227254" y="258182"/>
              </a:cxn>
              <a:cxn ang="0">
                <a:pos x="188033" y="278465"/>
              </a:cxn>
              <a:cxn ang="0">
                <a:pos x="142875" y="285750"/>
              </a:cxn>
              <a:cxn ang="0">
                <a:pos x="97716" y="278465"/>
              </a:cxn>
              <a:cxn ang="0">
                <a:pos x="58495" y="258182"/>
              </a:cxn>
              <a:cxn ang="0">
                <a:pos x="27567" y="227254"/>
              </a:cxn>
              <a:cxn ang="0">
                <a:pos x="7284" y="188033"/>
              </a:cxn>
              <a:cxn ang="0">
                <a:pos x="0" y="142875"/>
              </a:cxn>
            </a:cxnLst>
            <a:rect l="0" t="0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918" name="object 55"/>
          <p:cNvSpPr>
            <a:spLocks noChangeArrowheads="1"/>
          </p:cNvSpPr>
          <p:nvPr/>
        </p:nvSpPr>
        <p:spPr bwMode="auto">
          <a:xfrm>
            <a:off x="1562100" y="2614613"/>
            <a:ext cx="285750" cy="2857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19" name="object 56"/>
          <p:cNvSpPr>
            <a:spLocks/>
          </p:cNvSpPr>
          <p:nvPr/>
        </p:nvSpPr>
        <p:spPr bwMode="auto">
          <a:xfrm>
            <a:off x="1562100" y="2614613"/>
            <a:ext cx="285750" cy="285750"/>
          </a:xfrm>
          <a:custGeom>
            <a:avLst/>
            <a:gdLst/>
            <a:ahLst/>
            <a:cxnLst>
              <a:cxn ang="0">
                <a:pos x="0" y="142875"/>
              </a:cxn>
              <a:cxn ang="0">
                <a:pos x="7284" y="97716"/>
              </a:cxn>
              <a:cxn ang="0">
                <a:pos x="27567" y="58495"/>
              </a:cxn>
              <a:cxn ang="0">
                <a:pos x="58495" y="27567"/>
              </a:cxn>
              <a:cxn ang="0">
                <a:pos x="97716" y="7284"/>
              </a:cxn>
              <a:cxn ang="0">
                <a:pos x="142875" y="0"/>
              </a:cxn>
              <a:cxn ang="0">
                <a:pos x="188033" y="7284"/>
              </a:cxn>
              <a:cxn ang="0">
                <a:pos x="227254" y="27567"/>
              </a:cxn>
              <a:cxn ang="0">
                <a:pos x="258182" y="58495"/>
              </a:cxn>
              <a:cxn ang="0">
                <a:pos x="278465" y="97716"/>
              </a:cxn>
              <a:cxn ang="0">
                <a:pos x="285750" y="142875"/>
              </a:cxn>
              <a:cxn ang="0">
                <a:pos x="278465" y="188033"/>
              </a:cxn>
              <a:cxn ang="0">
                <a:pos x="258182" y="227254"/>
              </a:cxn>
              <a:cxn ang="0">
                <a:pos x="227254" y="258182"/>
              </a:cxn>
              <a:cxn ang="0">
                <a:pos x="188033" y="278465"/>
              </a:cxn>
              <a:cxn ang="0">
                <a:pos x="142875" y="285750"/>
              </a:cxn>
              <a:cxn ang="0">
                <a:pos x="97716" y="278465"/>
              </a:cxn>
              <a:cxn ang="0">
                <a:pos x="58495" y="258182"/>
              </a:cxn>
              <a:cxn ang="0">
                <a:pos x="27567" y="227254"/>
              </a:cxn>
              <a:cxn ang="0">
                <a:pos x="7284" y="188033"/>
              </a:cxn>
              <a:cxn ang="0">
                <a:pos x="0" y="142875"/>
              </a:cxn>
            </a:cxnLst>
            <a:rect l="0" t="0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920" name="object 57"/>
          <p:cNvSpPr>
            <a:spLocks noChangeArrowheads="1"/>
          </p:cNvSpPr>
          <p:nvPr/>
        </p:nvSpPr>
        <p:spPr bwMode="auto">
          <a:xfrm>
            <a:off x="3008313" y="4071938"/>
            <a:ext cx="285750" cy="2857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21" name="object 58"/>
          <p:cNvSpPr>
            <a:spLocks/>
          </p:cNvSpPr>
          <p:nvPr/>
        </p:nvSpPr>
        <p:spPr bwMode="auto">
          <a:xfrm>
            <a:off x="3008313" y="4071938"/>
            <a:ext cx="285750" cy="285750"/>
          </a:xfrm>
          <a:custGeom>
            <a:avLst/>
            <a:gdLst/>
            <a:ahLst/>
            <a:cxnLst>
              <a:cxn ang="0">
                <a:pos x="0" y="142875"/>
              </a:cxn>
              <a:cxn ang="0">
                <a:pos x="7284" y="97716"/>
              </a:cxn>
              <a:cxn ang="0">
                <a:pos x="27567" y="58495"/>
              </a:cxn>
              <a:cxn ang="0">
                <a:pos x="58495" y="27567"/>
              </a:cxn>
              <a:cxn ang="0">
                <a:pos x="97716" y="7284"/>
              </a:cxn>
              <a:cxn ang="0">
                <a:pos x="142875" y="0"/>
              </a:cxn>
              <a:cxn ang="0">
                <a:pos x="188033" y="7284"/>
              </a:cxn>
              <a:cxn ang="0">
                <a:pos x="227254" y="27567"/>
              </a:cxn>
              <a:cxn ang="0">
                <a:pos x="258182" y="58495"/>
              </a:cxn>
              <a:cxn ang="0">
                <a:pos x="278465" y="97716"/>
              </a:cxn>
              <a:cxn ang="0">
                <a:pos x="285750" y="142875"/>
              </a:cxn>
              <a:cxn ang="0">
                <a:pos x="278465" y="188033"/>
              </a:cxn>
              <a:cxn ang="0">
                <a:pos x="258182" y="227254"/>
              </a:cxn>
              <a:cxn ang="0">
                <a:pos x="227254" y="258182"/>
              </a:cxn>
              <a:cxn ang="0">
                <a:pos x="188033" y="278465"/>
              </a:cxn>
              <a:cxn ang="0">
                <a:pos x="142875" y="285750"/>
              </a:cxn>
              <a:cxn ang="0">
                <a:pos x="97716" y="278465"/>
              </a:cxn>
              <a:cxn ang="0">
                <a:pos x="58495" y="258182"/>
              </a:cxn>
              <a:cxn ang="0">
                <a:pos x="27567" y="227254"/>
              </a:cxn>
              <a:cxn ang="0">
                <a:pos x="7284" y="188033"/>
              </a:cxn>
              <a:cxn ang="0">
                <a:pos x="0" y="142875"/>
              </a:cxn>
            </a:cxnLst>
            <a:rect l="0" t="0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922" name="object 59"/>
          <p:cNvSpPr>
            <a:spLocks noChangeArrowheads="1"/>
          </p:cNvSpPr>
          <p:nvPr/>
        </p:nvSpPr>
        <p:spPr bwMode="auto">
          <a:xfrm>
            <a:off x="3008313" y="2143125"/>
            <a:ext cx="285750" cy="2857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23" name="object 60"/>
          <p:cNvSpPr>
            <a:spLocks/>
          </p:cNvSpPr>
          <p:nvPr/>
        </p:nvSpPr>
        <p:spPr bwMode="auto">
          <a:xfrm>
            <a:off x="3008313" y="2143125"/>
            <a:ext cx="285750" cy="285750"/>
          </a:xfrm>
          <a:custGeom>
            <a:avLst/>
            <a:gdLst/>
            <a:ahLst/>
            <a:cxnLst>
              <a:cxn ang="0">
                <a:pos x="0" y="142875"/>
              </a:cxn>
              <a:cxn ang="0">
                <a:pos x="7284" y="97716"/>
              </a:cxn>
              <a:cxn ang="0">
                <a:pos x="27567" y="58495"/>
              </a:cxn>
              <a:cxn ang="0">
                <a:pos x="58495" y="27567"/>
              </a:cxn>
              <a:cxn ang="0">
                <a:pos x="97716" y="7284"/>
              </a:cxn>
              <a:cxn ang="0">
                <a:pos x="142875" y="0"/>
              </a:cxn>
              <a:cxn ang="0">
                <a:pos x="188033" y="7284"/>
              </a:cxn>
              <a:cxn ang="0">
                <a:pos x="227254" y="27567"/>
              </a:cxn>
              <a:cxn ang="0">
                <a:pos x="258182" y="58495"/>
              </a:cxn>
              <a:cxn ang="0">
                <a:pos x="278465" y="97716"/>
              </a:cxn>
              <a:cxn ang="0">
                <a:pos x="285750" y="142875"/>
              </a:cxn>
              <a:cxn ang="0">
                <a:pos x="278465" y="188033"/>
              </a:cxn>
              <a:cxn ang="0">
                <a:pos x="258182" y="227254"/>
              </a:cxn>
              <a:cxn ang="0">
                <a:pos x="227254" y="258182"/>
              </a:cxn>
              <a:cxn ang="0">
                <a:pos x="188033" y="278465"/>
              </a:cxn>
              <a:cxn ang="0">
                <a:pos x="142875" y="285750"/>
              </a:cxn>
              <a:cxn ang="0">
                <a:pos x="97716" y="278465"/>
              </a:cxn>
              <a:cxn ang="0">
                <a:pos x="58495" y="258182"/>
              </a:cxn>
              <a:cxn ang="0">
                <a:pos x="27567" y="227254"/>
              </a:cxn>
              <a:cxn ang="0">
                <a:pos x="7284" y="188033"/>
              </a:cxn>
              <a:cxn ang="0">
                <a:pos x="0" y="142875"/>
              </a:cxn>
            </a:cxnLst>
            <a:rect l="0" t="0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924" name="object 61"/>
          <p:cNvSpPr>
            <a:spLocks noChangeArrowheads="1"/>
          </p:cNvSpPr>
          <p:nvPr/>
        </p:nvSpPr>
        <p:spPr bwMode="auto">
          <a:xfrm>
            <a:off x="1562100" y="4071938"/>
            <a:ext cx="285750" cy="28575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25" name="object 62"/>
          <p:cNvSpPr>
            <a:spLocks/>
          </p:cNvSpPr>
          <p:nvPr/>
        </p:nvSpPr>
        <p:spPr bwMode="auto">
          <a:xfrm>
            <a:off x="1562100" y="4071938"/>
            <a:ext cx="285750" cy="285750"/>
          </a:xfrm>
          <a:custGeom>
            <a:avLst/>
            <a:gdLst/>
            <a:ahLst/>
            <a:cxnLst>
              <a:cxn ang="0">
                <a:pos x="0" y="142875"/>
              </a:cxn>
              <a:cxn ang="0">
                <a:pos x="7284" y="97716"/>
              </a:cxn>
              <a:cxn ang="0">
                <a:pos x="27567" y="58495"/>
              </a:cxn>
              <a:cxn ang="0">
                <a:pos x="58495" y="27567"/>
              </a:cxn>
              <a:cxn ang="0">
                <a:pos x="97716" y="7284"/>
              </a:cxn>
              <a:cxn ang="0">
                <a:pos x="142875" y="0"/>
              </a:cxn>
              <a:cxn ang="0">
                <a:pos x="188033" y="7284"/>
              </a:cxn>
              <a:cxn ang="0">
                <a:pos x="227254" y="27567"/>
              </a:cxn>
              <a:cxn ang="0">
                <a:pos x="258182" y="58495"/>
              </a:cxn>
              <a:cxn ang="0">
                <a:pos x="278465" y="97716"/>
              </a:cxn>
              <a:cxn ang="0">
                <a:pos x="285750" y="142875"/>
              </a:cxn>
              <a:cxn ang="0">
                <a:pos x="278465" y="188033"/>
              </a:cxn>
              <a:cxn ang="0">
                <a:pos x="258182" y="227254"/>
              </a:cxn>
              <a:cxn ang="0">
                <a:pos x="227254" y="258182"/>
              </a:cxn>
              <a:cxn ang="0">
                <a:pos x="188033" y="278465"/>
              </a:cxn>
              <a:cxn ang="0">
                <a:pos x="142875" y="285750"/>
              </a:cxn>
              <a:cxn ang="0">
                <a:pos x="97716" y="278465"/>
              </a:cxn>
              <a:cxn ang="0">
                <a:pos x="58495" y="258182"/>
              </a:cxn>
              <a:cxn ang="0">
                <a:pos x="27567" y="227254"/>
              </a:cxn>
              <a:cxn ang="0">
                <a:pos x="7284" y="188033"/>
              </a:cxn>
              <a:cxn ang="0">
                <a:pos x="0" y="142875"/>
              </a:cxn>
            </a:cxnLst>
            <a:rect l="0" t="0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926" name="object 63"/>
          <p:cNvSpPr>
            <a:spLocks noChangeArrowheads="1"/>
          </p:cNvSpPr>
          <p:nvPr/>
        </p:nvSpPr>
        <p:spPr bwMode="auto">
          <a:xfrm>
            <a:off x="2525713" y="4071938"/>
            <a:ext cx="285750" cy="2857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27" name="object 64"/>
          <p:cNvSpPr>
            <a:spLocks/>
          </p:cNvSpPr>
          <p:nvPr/>
        </p:nvSpPr>
        <p:spPr bwMode="auto">
          <a:xfrm>
            <a:off x="2525713" y="4071938"/>
            <a:ext cx="285750" cy="285750"/>
          </a:xfrm>
          <a:custGeom>
            <a:avLst/>
            <a:gdLst/>
            <a:ahLst/>
            <a:cxnLst>
              <a:cxn ang="0">
                <a:pos x="0" y="142875"/>
              </a:cxn>
              <a:cxn ang="0">
                <a:pos x="7284" y="97716"/>
              </a:cxn>
              <a:cxn ang="0">
                <a:pos x="27567" y="58495"/>
              </a:cxn>
              <a:cxn ang="0">
                <a:pos x="58495" y="27567"/>
              </a:cxn>
              <a:cxn ang="0">
                <a:pos x="97716" y="7284"/>
              </a:cxn>
              <a:cxn ang="0">
                <a:pos x="142875" y="0"/>
              </a:cxn>
              <a:cxn ang="0">
                <a:pos x="188033" y="7284"/>
              </a:cxn>
              <a:cxn ang="0">
                <a:pos x="227254" y="27567"/>
              </a:cxn>
              <a:cxn ang="0">
                <a:pos x="258182" y="58495"/>
              </a:cxn>
              <a:cxn ang="0">
                <a:pos x="278465" y="97716"/>
              </a:cxn>
              <a:cxn ang="0">
                <a:pos x="285750" y="142875"/>
              </a:cxn>
              <a:cxn ang="0">
                <a:pos x="278465" y="188033"/>
              </a:cxn>
              <a:cxn ang="0">
                <a:pos x="258182" y="227254"/>
              </a:cxn>
              <a:cxn ang="0">
                <a:pos x="227254" y="258182"/>
              </a:cxn>
              <a:cxn ang="0">
                <a:pos x="188033" y="278465"/>
              </a:cxn>
              <a:cxn ang="0">
                <a:pos x="142875" y="285750"/>
              </a:cxn>
              <a:cxn ang="0">
                <a:pos x="97716" y="278465"/>
              </a:cxn>
              <a:cxn ang="0">
                <a:pos x="58495" y="258182"/>
              </a:cxn>
              <a:cxn ang="0">
                <a:pos x="27567" y="227254"/>
              </a:cxn>
              <a:cxn ang="0">
                <a:pos x="7284" y="188033"/>
              </a:cxn>
              <a:cxn ang="0">
                <a:pos x="0" y="142875"/>
              </a:cxn>
            </a:cxnLst>
            <a:rect l="0" t="0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noFill/>
          <a:ln w="12700">
            <a:solidFill>
              <a:srgbClr val="F6924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6928" name="object 65"/>
          <p:cNvSpPr>
            <a:spLocks noChangeArrowheads="1"/>
          </p:cNvSpPr>
          <p:nvPr/>
        </p:nvSpPr>
        <p:spPr bwMode="auto">
          <a:xfrm>
            <a:off x="3965575" y="2617788"/>
            <a:ext cx="285750" cy="2857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6929" name="object 66"/>
          <p:cNvSpPr>
            <a:spLocks noChangeArrowheads="1"/>
          </p:cNvSpPr>
          <p:nvPr/>
        </p:nvSpPr>
        <p:spPr bwMode="auto">
          <a:xfrm>
            <a:off x="1454150" y="1820863"/>
            <a:ext cx="3351213" cy="3071812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856163" y="1571625"/>
            <a:ext cx="1854200" cy="457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10" dirty="0">
                <a:solidFill>
                  <a:srgbClr val="006600"/>
                </a:solidFill>
                <a:latin typeface="Calibri"/>
                <a:cs typeface="Calibri"/>
              </a:rPr>
              <a:t>Giant</a:t>
            </a:r>
            <a:r>
              <a:rPr spc="-80" dirty="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spc="-15" dirty="0">
                <a:solidFill>
                  <a:srgbClr val="006600"/>
                </a:solidFill>
                <a:latin typeface="Calibri"/>
                <a:cs typeface="Calibri"/>
              </a:rPr>
              <a:t>cluster</a:t>
            </a:r>
            <a:endParaRPr>
              <a:latin typeface="Calibri"/>
              <a:cs typeface="Calibri"/>
            </a:endParaRPr>
          </a:p>
        </p:txBody>
      </p:sp>
      <p:sp>
        <p:nvSpPr>
          <p:cNvPr id="70" name="object 7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30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051050" y="5167313"/>
            <a:ext cx="1701800" cy="457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b="1" spc="-15" dirty="0">
                <a:solidFill>
                  <a:srgbClr val="00AF50"/>
                </a:solidFill>
                <a:latin typeface="Calibri"/>
                <a:cs typeface="Calibri"/>
              </a:rPr>
              <a:t>Percolation</a:t>
            </a:r>
            <a:endParaRPr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722813" y="4416425"/>
            <a:ext cx="4141787" cy="6588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The number and </a:t>
            </a:r>
            <a:r>
              <a:rPr sz="2000" spc="-10" dirty="0">
                <a:latin typeface="Calibri"/>
                <a:cs typeface="Calibri"/>
              </a:rPr>
              <a:t>properties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clusters?</a:t>
            </a:r>
            <a:endParaRPr sz="2000">
              <a:latin typeface="Calibri"/>
              <a:cs typeface="Calibri"/>
            </a:endParaRPr>
          </a:p>
          <a:p>
            <a:pPr marL="226695" fontAlgn="auto">
              <a:spcBef>
                <a:spcPts val="185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- </a:t>
            </a:r>
            <a:r>
              <a:rPr sz="2000" spc="-20" dirty="0">
                <a:latin typeface="Calibri"/>
                <a:cs typeface="Calibri"/>
              </a:rPr>
              <a:t>First </a:t>
            </a:r>
            <a:r>
              <a:rPr sz="2000" spc="-5" dirty="0">
                <a:latin typeface="Calibri"/>
                <a:cs typeface="Calibri"/>
              </a:rPr>
              <a:t>discussed </a:t>
            </a:r>
            <a:r>
              <a:rPr sz="2000" spc="-10" dirty="0">
                <a:latin typeface="Calibri"/>
                <a:cs typeface="Calibri"/>
              </a:rPr>
              <a:t>by Hamersley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1957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789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789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7916863" cy="1676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 </a:t>
            </a:r>
            <a:r>
              <a:rPr lang="th-TH" sz="2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probability </a:t>
            </a:r>
            <a:r>
              <a:rPr lang="th-TH" sz="2400">
                <a:latin typeface="Tahoma" pitchFamily="34" charset="0"/>
                <a:cs typeface="Tahoma" pitchFamily="34" charset="0"/>
              </a:rPr>
              <a:t>of bonds (or sites) needed to be made into  a random network before the giant component appears</a:t>
            </a:r>
          </a:p>
          <a:p>
            <a:pPr marL="355600" indent="-342900">
              <a:spcBef>
                <a:spcPts val="2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endParaRPr lang="th-TH" sz="34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Also, called </a:t>
            </a: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critical threshold </a:t>
            </a:r>
            <a:r>
              <a:rPr lang="th-TH" sz="2400">
                <a:latin typeface="Tahoma" pitchFamily="34" charset="0"/>
                <a:cs typeface="Tahoma" pitchFamily="34" charset="0"/>
              </a:rPr>
              <a:t>(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</a:t>
            </a:r>
            <a:r>
              <a:rPr lang="th-TH" sz="2400" i="1" baseline="-21000">
                <a:latin typeface="Consolas" pitchFamily="49" charset="0"/>
                <a:cs typeface="Consolas" pitchFamily="49" charset="0"/>
              </a:rPr>
              <a:t>c</a:t>
            </a:r>
            <a:r>
              <a:rPr lang="th-TH" sz="2400">
                <a:latin typeface="Tahoma" pitchFamily="34" charset="0"/>
                <a:cs typeface="Tahoma" pitchFamily="34" charset="0"/>
              </a:rPr>
              <a:t>)</a:t>
            </a:r>
          </a:p>
        </p:txBody>
      </p:sp>
      <p:sp>
        <p:nvSpPr>
          <p:cNvPr id="37893" name="object 6"/>
          <p:cNvSpPr>
            <a:spLocks noChangeArrowheads="1"/>
          </p:cNvSpPr>
          <p:nvPr/>
        </p:nvSpPr>
        <p:spPr bwMode="auto">
          <a:xfrm>
            <a:off x="258763" y="254000"/>
            <a:ext cx="563562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Percolation</a:t>
            </a:r>
            <a:r>
              <a:rPr spc="-55" dirty="0"/>
              <a:t> </a:t>
            </a:r>
            <a:r>
              <a:rPr spc="-5" dirty="0"/>
              <a:t>Threshold</a:t>
            </a:r>
          </a:p>
        </p:txBody>
      </p:sp>
      <p:sp>
        <p:nvSpPr>
          <p:cNvPr id="37895" name="object 8"/>
          <p:cNvSpPr>
            <a:spLocks noChangeArrowheads="1"/>
          </p:cNvSpPr>
          <p:nvPr/>
        </p:nvSpPr>
        <p:spPr bwMode="auto">
          <a:xfrm>
            <a:off x="2095500" y="2952750"/>
            <a:ext cx="5145088" cy="26209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7896" name="object 9"/>
          <p:cNvSpPr>
            <a:spLocks noChangeArrowheads="1"/>
          </p:cNvSpPr>
          <p:nvPr/>
        </p:nvSpPr>
        <p:spPr bwMode="auto">
          <a:xfrm>
            <a:off x="2290763" y="3148013"/>
            <a:ext cx="4762500" cy="22383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" name="object 1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37898" name="object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63E75E08-966E-4CE3-B5C2-8FA0A155FB85}" type="slidenum">
              <a:rPr lang="th-TH"/>
              <a:pPr marL="25400"/>
              <a:t>31</a:t>
            </a:fld>
            <a:endParaRPr lang="th-TH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891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891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7734300" cy="29321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What is the percolation threshold of 2D lattice (i.e.,  fraction of sites that need to be occupied in order for a  giant connected component to emerge)?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0</a:t>
            </a:r>
          </a:p>
          <a:p>
            <a:pPr marL="355600" indent="-342900">
              <a:spcBef>
                <a:spcPts val="1200"/>
              </a:spcBef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b)	~1/4</a:t>
            </a:r>
          </a:p>
          <a:p>
            <a:pPr marL="355600" indent="-342900">
              <a:spcBef>
                <a:spcPts val="1200"/>
              </a:spcBef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c)	~1/3</a:t>
            </a:r>
          </a:p>
          <a:p>
            <a:pPr marL="355600" indent="-342900">
              <a:spcBef>
                <a:spcPts val="1200"/>
              </a:spcBef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d)	~1/2</a:t>
            </a:r>
          </a:p>
        </p:txBody>
      </p:sp>
      <p:sp>
        <p:nvSpPr>
          <p:cNvPr id="38917" name="object 6"/>
          <p:cNvSpPr>
            <a:spLocks noChangeArrowheads="1"/>
          </p:cNvSpPr>
          <p:nvPr/>
        </p:nvSpPr>
        <p:spPr bwMode="auto">
          <a:xfrm>
            <a:off x="258763" y="254000"/>
            <a:ext cx="31781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8918" name="object 7"/>
          <p:cNvSpPr>
            <a:spLocks noChangeArrowheads="1"/>
          </p:cNvSpPr>
          <p:nvPr/>
        </p:nvSpPr>
        <p:spPr bwMode="auto">
          <a:xfrm>
            <a:off x="2819400" y="254000"/>
            <a:ext cx="909638" cy="7540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75" dirty="0"/>
              <a:t> </a:t>
            </a:r>
            <a:r>
              <a:rPr spc="-5" dirty="0"/>
              <a:t>#7</a:t>
            </a:r>
          </a:p>
        </p:txBody>
      </p:sp>
      <p:sp>
        <p:nvSpPr>
          <p:cNvPr id="9" name="object 9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38921" name="object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EE8CAC7B-7C40-4006-91F0-D5C0696E1826}" type="slidenum">
              <a:rPr lang="th-TH"/>
              <a:pPr marL="25400"/>
              <a:t>32</a:t>
            </a:fld>
            <a:endParaRPr lang="th-TH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9938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39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40" name="object 5"/>
          <p:cNvSpPr>
            <a:spLocks noChangeArrowheads="1"/>
          </p:cNvSpPr>
          <p:nvPr/>
        </p:nvSpPr>
        <p:spPr bwMode="auto">
          <a:xfrm>
            <a:off x="258763" y="254000"/>
            <a:ext cx="4471987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41" name="object 6"/>
          <p:cNvSpPr>
            <a:spLocks noChangeArrowheads="1"/>
          </p:cNvSpPr>
          <p:nvPr/>
        </p:nvSpPr>
        <p:spPr bwMode="auto">
          <a:xfrm>
            <a:off x="4114800" y="254000"/>
            <a:ext cx="908050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42" name="object 7"/>
          <p:cNvSpPr>
            <a:spLocks noChangeArrowheads="1"/>
          </p:cNvSpPr>
          <p:nvPr/>
        </p:nvSpPr>
        <p:spPr bwMode="auto">
          <a:xfrm>
            <a:off x="4405313" y="254000"/>
            <a:ext cx="2660650" cy="7540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Percolation on </a:t>
            </a:r>
            <a:r>
              <a:rPr dirty="0"/>
              <a:t>a 2D</a:t>
            </a:r>
            <a:r>
              <a:rPr spc="-80" dirty="0"/>
              <a:t> </a:t>
            </a:r>
            <a:r>
              <a:rPr spc="-5" dirty="0"/>
              <a:t>Lattice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79750" y="5454650"/>
            <a:ext cx="3013075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15" dirty="0">
                <a:latin typeface="Calibri"/>
                <a:cs typeface="Calibri"/>
              </a:rPr>
              <a:t>LatticePercolation.nlogo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945" name="object 10"/>
          <p:cNvSpPr>
            <a:spLocks noChangeArrowheads="1"/>
          </p:cNvSpPr>
          <p:nvPr/>
        </p:nvSpPr>
        <p:spPr bwMode="auto">
          <a:xfrm>
            <a:off x="1368425" y="1381125"/>
            <a:ext cx="6410325" cy="411638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46" name="object 11"/>
          <p:cNvSpPr>
            <a:spLocks noChangeArrowheads="1"/>
          </p:cNvSpPr>
          <p:nvPr/>
        </p:nvSpPr>
        <p:spPr bwMode="auto">
          <a:xfrm>
            <a:off x="1562100" y="1576388"/>
            <a:ext cx="6029325" cy="37338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47" name="object 12"/>
          <p:cNvSpPr>
            <a:spLocks noChangeArrowheads="1"/>
          </p:cNvSpPr>
          <p:nvPr/>
        </p:nvSpPr>
        <p:spPr bwMode="auto">
          <a:xfrm>
            <a:off x="6667500" y="5048250"/>
            <a:ext cx="2312988" cy="109696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48" name="object 13"/>
          <p:cNvSpPr>
            <a:spLocks noChangeArrowheads="1"/>
          </p:cNvSpPr>
          <p:nvPr/>
        </p:nvSpPr>
        <p:spPr bwMode="auto">
          <a:xfrm>
            <a:off x="6892925" y="5148263"/>
            <a:ext cx="595313" cy="26193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49" name="object 14"/>
          <p:cNvSpPr>
            <a:spLocks noChangeArrowheads="1"/>
          </p:cNvSpPr>
          <p:nvPr/>
        </p:nvSpPr>
        <p:spPr bwMode="auto">
          <a:xfrm>
            <a:off x="8512175" y="5856288"/>
            <a:ext cx="84138" cy="603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50" name="object 15"/>
          <p:cNvSpPr>
            <a:spLocks noChangeArrowheads="1"/>
          </p:cNvSpPr>
          <p:nvPr/>
        </p:nvSpPr>
        <p:spPr bwMode="auto">
          <a:xfrm>
            <a:off x="6892925" y="5881688"/>
            <a:ext cx="144463" cy="349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51" name="object 16"/>
          <p:cNvSpPr>
            <a:spLocks noChangeArrowheads="1"/>
          </p:cNvSpPr>
          <p:nvPr/>
        </p:nvSpPr>
        <p:spPr bwMode="auto">
          <a:xfrm>
            <a:off x="6713538" y="5075238"/>
            <a:ext cx="2216150" cy="10001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9952" name="object 17"/>
          <p:cNvSpPr>
            <a:spLocks/>
          </p:cNvSpPr>
          <p:nvPr/>
        </p:nvSpPr>
        <p:spPr bwMode="auto">
          <a:xfrm>
            <a:off x="6713538" y="5075238"/>
            <a:ext cx="2217737" cy="1000125"/>
          </a:xfrm>
          <a:custGeom>
            <a:avLst/>
            <a:gdLst/>
            <a:ahLst/>
            <a:cxnLst>
              <a:cxn ang="0">
                <a:pos x="198931" y="291092"/>
              </a:cxn>
              <a:cxn ang="0">
                <a:pos x="252405" y="186876"/>
              </a:cxn>
              <a:cxn ang="0">
                <a:pos x="331398" y="133209"/>
              </a:cxn>
              <a:cxn ang="0">
                <a:pos x="437251" y="98504"/>
              </a:cxn>
              <a:cxn ang="0">
                <a:pos x="555774" y="88119"/>
              </a:cxn>
              <a:cxn ang="0">
                <a:pos x="667774" y="101883"/>
              </a:cxn>
              <a:cxn ang="0">
                <a:pos x="750562" y="88864"/>
              </a:cxn>
              <a:cxn ang="0">
                <a:pos x="832750" y="47609"/>
              </a:cxn>
              <a:cxn ang="0">
                <a:pos x="932605" y="28795"/>
              </a:cxn>
              <a:cxn ang="0">
                <a:pos x="1038233" y="34660"/>
              </a:cxn>
              <a:cxn ang="0">
                <a:pos x="1138444" y="68003"/>
              </a:cxn>
              <a:cxn ang="0">
                <a:pos x="1181226" y="49606"/>
              </a:cxn>
              <a:cxn ang="0">
                <a:pos x="1259497" y="12689"/>
              </a:cxn>
              <a:cxn ang="0">
                <a:pos x="1354942" y="0"/>
              </a:cxn>
              <a:cxn ang="0">
                <a:pos x="1453147" y="14502"/>
              </a:cxn>
              <a:cxn ang="0">
                <a:pos x="1531201" y="54202"/>
              </a:cxn>
              <a:cxn ang="0">
                <a:pos x="1608792" y="16624"/>
              </a:cxn>
              <a:cxn ang="0">
                <a:pos x="1700669" y="759"/>
              </a:cxn>
              <a:cxn ang="0">
                <a:pos x="1795543" y="7180"/>
              </a:cxn>
              <a:cxn ang="0">
                <a:pos x="1882128" y="36460"/>
              </a:cxn>
              <a:cxn ang="0">
                <a:pos x="1966176" y="125856"/>
              </a:cxn>
              <a:cxn ang="0">
                <a:pos x="2074880" y="161825"/>
              </a:cxn>
              <a:cxn ang="0">
                <a:pos x="2145106" y="221229"/>
              </a:cxn>
              <a:cxn ang="0">
                <a:pos x="2167637" y="294141"/>
              </a:cxn>
              <a:cxn ang="0">
                <a:pos x="2155475" y="338189"/>
              </a:cxn>
              <a:cxn ang="0">
                <a:pos x="2149213" y="349250"/>
              </a:cxn>
              <a:cxn ang="0">
                <a:pos x="2179205" y="387197"/>
              </a:cxn>
              <a:cxn ang="0">
                <a:pos x="2214786" y="457869"/>
              </a:cxn>
              <a:cxn ang="0">
                <a:pos x="2209440" y="530400"/>
              </a:cxn>
              <a:cxn ang="0">
                <a:pos x="2164608" y="598026"/>
              </a:cxn>
              <a:cxn ang="0">
                <a:pos x="2081734" y="653985"/>
              </a:cxn>
              <a:cxn ang="0">
                <a:pos x="2004942" y="681427"/>
              </a:cxn>
              <a:cxn ang="0">
                <a:pos x="1919339" y="696009"/>
              </a:cxn>
              <a:cxn ang="0">
                <a:pos x="1895105" y="766785"/>
              </a:cxn>
              <a:cxn ang="0">
                <a:pos x="1830794" y="824362"/>
              </a:cxn>
              <a:cxn ang="0">
                <a:pos x="1736023" y="862927"/>
              </a:cxn>
              <a:cxn ang="0">
                <a:pos x="1620406" y="876667"/>
              </a:cxn>
              <a:cxn ang="0">
                <a:pos x="1539966" y="869428"/>
              </a:cxn>
              <a:cxn ang="0">
                <a:pos x="1465746" y="849044"/>
              </a:cxn>
              <a:cxn ang="0">
                <a:pos x="1417152" y="910429"/>
              </a:cxn>
              <a:cxn ang="0">
                <a:pos x="1342588" y="957702"/>
              </a:cxn>
              <a:cxn ang="0">
                <a:pos x="1249162" y="988519"/>
              </a:cxn>
              <a:cxn ang="0">
                <a:pos x="1143983" y="1000533"/>
              </a:cxn>
              <a:cxn ang="0">
                <a:pos x="1034161" y="991399"/>
              </a:cxn>
              <a:cxn ang="0">
                <a:pos x="928377" y="958617"/>
              </a:cxn>
              <a:cxn ang="0">
                <a:pos x="846709" y="905775"/>
              </a:cxn>
              <a:cxn ang="0">
                <a:pos x="749257" y="931734"/>
              </a:cxn>
              <a:cxn ang="0">
                <a:pos x="647678" y="940686"/>
              </a:cxn>
              <a:cxn ang="0">
                <a:pos x="547148" y="933426"/>
              </a:cxn>
              <a:cxn ang="0">
                <a:pos x="452846" y="910751"/>
              </a:cxn>
              <a:cxn ang="0">
                <a:pos x="369948" y="873456"/>
              </a:cxn>
              <a:cxn ang="0">
                <a:pos x="303632" y="822336"/>
              </a:cxn>
              <a:cxn ang="0">
                <a:pos x="239501" y="817324"/>
              </a:cxn>
              <a:cxn ang="0">
                <a:pos x="134849" y="789375"/>
              </a:cxn>
              <a:cxn ang="0">
                <a:pos x="66266" y="733439"/>
              </a:cxn>
              <a:cxn ang="0">
                <a:pos x="51039" y="667956"/>
              </a:cxn>
              <a:cxn ang="0">
                <a:pos x="80978" y="612154"/>
              </a:cxn>
              <a:cxn ang="0">
                <a:pos x="63138" y="565508"/>
              </a:cxn>
              <a:cxn ang="0">
                <a:pos x="7273" y="504276"/>
              </a:cxn>
              <a:cxn ang="0">
                <a:pos x="7512" y="433980"/>
              </a:cxn>
              <a:cxn ang="0">
                <a:pos x="62233" y="374062"/>
              </a:cxn>
              <a:cxn ang="0">
                <a:pos x="148722" y="339660"/>
              </a:cxn>
              <a:cxn ang="0">
                <a:pos x="201791" y="329449"/>
              </a:cxn>
            </a:cxnLst>
            <a:rect l="0" t="0" r="r" b="b"/>
            <a:pathLst>
              <a:path w="2217420" h="1000760">
                <a:moveTo>
                  <a:pt x="201791" y="329449"/>
                </a:moveTo>
                <a:lnTo>
                  <a:pt x="198931" y="291092"/>
                </a:lnTo>
                <a:lnTo>
                  <a:pt x="225075" y="219129"/>
                </a:lnTo>
                <a:lnTo>
                  <a:pt x="252405" y="186876"/>
                </a:lnTo>
                <a:lnTo>
                  <a:pt x="288125" y="158010"/>
                </a:lnTo>
                <a:lnTo>
                  <a:pt x="331398" y="133209"/>
                </a:lnTo>
                <a:lnTo>
                  <a:pt x="381385" y="113148"/>
                </a:lnTo>
                <a:lnTo>
                  <a:pt x="437251" y="98504"/>
                </a:lnTo>
                <a:lnTo>
                  <a:pt x="498158" y="89953"/>
                </a:lnTo>
                <a:lnTo>
                  <a:pt x="555774" y="88119"/>
                </a:lnTo>
                <a:lnTo>
                  <a:pt x="612704" y="92143"/>
                </a:lnTo>
                <a:lnTo>
                  <a:pt x="667774" y="101883"/>
                </a:lnTo>
                <a:lnTo>
                  <a:pt x="719811" y="117194"/>
                </a:lnTo>
                <a:lnTo>
                  <a:pt x="750562" y="88864"/>
                </a:lnTo>
                <a:lnTo>
                  <a:pt x="788704" y="65571"/>
                </a:lnTo>
                <a:lnTo>
                  <a:pt x="832750" y="47609"/>
                </a:lnTo>
                <a:lnTo>
                  <a:pt x="881212" y="35257"/>
                </a:lnTo>
                <a:lnTo>
                  <a:pt x="932605" y="28795"/>
                </a:lnTo>
                <a:lnTo>
                  <a:pt x="985441" y="28503"/>
                </a:lnTo>
                <a:lnTo>
                  <a:pt x="1038233" y="34660"/>
                </a:lnTo>
                <a:lnTo>
                  <a:pt x="1089495" y="47547"/>
                </a:lnTo>
                <a:lnTo>
                  <a:pt x="1138444" y="68003"/>
                </a:lnTo>
                <a:lnTo>
                  <a:pt x="1153033" y="76224"/>
                </a:lnTo>
                <a:lnTo>
                  <a:pt x="1181226" y="49606"/>
                </a:lnTo>
                <a:lnTo>
                  <a:pt x="1217314" y="28305"/>
                </a:lnTo>
                <a:lnTo>
                  <a:pt x="1259497" y="12689"/>
                </a:lnTo>
                <a:lnTo>
                  <a:pt x="1305974" y="3131"/>
                </a:lnTo>
                <a:lnTo>
                  <a:pt x="1354942" y="0"/>
                </a:lnTo>
                <a:lnTo>
                  <a:pt x="1404600" y="3666"/>
                </a:lnTo>
                <a:lnTo>
                  <a:pt x="1453147" y="14502"/>
                </a:lnTo>
                <a:lnTo>
                  <a:pt x="1495875" y="31599"/>
                </a:lnTo>
                <a:lnTo>
                  <a:pt x="1531201" y="54202"/>
                </a:lnTo>
                <a:lnTo>
                  <a:pt x="1567505" y="32735"/>
                </a:lnTo>
                <a:lnTo>
                  <a:pt x="1608792" y="16624"/>
                </a:lnTo>
                <a:lnTo>
                  <a:pt x="1653650" y="5941"/>
                </a:lnTo>
                <a:lnTo>
                  <a:pt x="1700669" y="759"/>
                </a:lnTo>
                <a:lnTo>
                  <a:pt x="1748437" y="1148"/>
                </a:lnTo>
                <a:lnTo>
                  <a:pt x="1795543" y="7180"/>
                </a:lnTo>
                <a:lnTo>
                  <a:pt x="1840577" y="18927"/>
                </a:lnTo>
                <a:lnTo>
                  <a:pt x="1882128" y="36460"/>
                </a:lnTo>
                <a:lnTo>
                  <a:pt x="1936844" y="76672"/>
                </a:lnTo>
                <a:lnTo>
                  <a:pt x="1966176" y="125856"/>
                </a:lnTo>
                <a:lnTo>
                  <a:pt x="2024762" y="140291"/>
                </a:lnTo>
                <a:lnTo>
                  <a:pt x="2074880" y="161825"/>
                </a:lnTo>
                <a:lnTo>
                  <a:pt x="2115378" y="189218"/>
                </a:lnTo>
                <a:lnTo>
                  <a:pt x="2145106" y="221229"/>
                </a:lnTo>
                <a:lnTo>
                  <a:pt x="2162909" y="256617"/>
                </a:lnTo>
                <a:lnTo>
                  <a:pt x="2167637" y="294141"/>
                </a:lnTo>
                <a:lnTo>
                  <a:pt x="2158137" y="332561"/>
                </a:lnTo>
                <a:lnTo>
                  <a:pt x="2155475" y="338189"/>
                </a:lnTo>
                <a:lnTo>
                  <a:pt x="2152500" y="343754"/>
                </a:lnTo>
                <a:lnTo>
                  <a:pt x="2149213" y="349250"/>
                </a:lnTo>
                <a:lnTo>
                  <a:pt x="2145615" y="354671"/>
                </a:lnTo>
                <a:lnTo>
                  <a:pt x="2179205" y="387197"/>
                </a:lnTo>
                <a:lnTo>
                  <a:pt x="2202202" y="421878"/>
                </a:lnTo>
                <a:lnTo>
                  <a:pt x="2214786" y="457869"/>
                </a:lnTo>
                <a:lnTo>
                  <a:pt x="2217139" y="494325"/>
                </a:lnTo>
                <a:lnTo>
                  <a:pt x="2209440" y="530400"/>
                </a:lnTo>
                <a:lnTo>
                  <a:pt x="2191869" y="565249"/>
                </a:lnTo>
                <a:lnTo>
                  <a:pt x="2164608" y="598026"/>
                </a:lnTo>
                <a:lnTo>
                  <a:pt x="2127836" y="627887"/>
                </a:lnTo>
                <a:lnTo>
                  <a:pt x="2081734" y="653985"/>
                </a:lnTo>
                <a:lnTo>
                  <a:pt x="2044692" y="669249"/>
                </a:lnTo>
                <a:lnTo>
                  <a:pt x="2004942" y="681427"/>
                </a:lnTo>
                <a:lnTo>
                  <a:pt x="1962988" y="690390"/>
                </a:lnTo>
                <a:lnTo>
                  <a:pt x="1919339" y="696009"/>
                </a:lnTo>
                <a:lnTo>
                  <a:pt x="1912832" y="732684"/>
                </a:lnTo>
                <a:lnTo>
                  <a:pt x="1895105" y="766785"/>
                </a:lnTo>
                <a:lnTo>
                  <a:pt x="1867358" y="797587"/>
                </a:lnTo>
                <a:lnTo>
                  <a:pt x="1830794" y="824362"/>
                </a:lnTo>
                <a:lnTo>
                  <a:pt x="1786615" y="846384"/>
                </a:lnTo>
                <a:lnTo>
                  <a:pt x="1736023" y="862927"/>
                </a:lnTo>
                <a:lnTo>
                  <a:pt x="1680219" y="873263"/>
                </a:lnTo>
                <a:lnTo>
                  <a:pt x="1620406" y="876667"/>
                </a:lnTo>
                <a:lnTo>
                  <a:pt x="1579687" y="874740"/>
                </a:lnTo>
                <a:lnTo>
                  <a:pt x="1539966" y="869428"/>
                </a:lnTo>
                <a:lnTo>
                  <a:pt x="1501800" y="860829"/>
                </a:lnTo>
                <a:lnTo>
                  <a:pt x="1465746" y="849044"/>
                </a:lnTo>
                <a:lnTo>
                  <a:pt x="1445139" y="881354"/>
                </a:lnTo>
                <a:lnTo>
                  <a:pt x="1417152" y="910429"/>
                </a:lnTo>
                <a:lnTo>
                  <a:pt x="1382672" y="935976"/>
                </a:lnTo>
                <a:lnTo>
                  <a:pt x="1342588" y="957702"/>
                </a:lnTo>
                <a:lnTo>
                  <a:pt x="1297788" y="975314"/>
                </a:lnTo>
                <a:lnTo>
                  <a:pt x="1249162" y="988519"/>
                </a:lnTo>
                <a:lnTo>
                  <a:pt x="1197597" y="997023"/>
                </a:lnTo>
                <a:lnTo>
                  <a:pt x="1143983" y="1000533"/>
                </a:lnTo>
                <a:lnTo>
                  <a:pt x="1089208" y="998756"/>
                </a:lnTo>
                <a:lnTo>
                  <a:pt x="1034161" y="991399"/>
                </a:lnTo>
                <a:lnTo>
                  <a:pt x="978783" y="977756"/>
                </a:lnTo>
                <a:lnTo>
                  <a:pt x="928377" y="958617"/>
                </a:lnTo>
                <a:lnTo>
                  <a:pt x="884000" y="934463"/>
                </a:lnTo>
                <a:lnTo>
                  <a:pt x="846709" y="905775"/>
                </a:lnTo>
                <a:lnTo>
                  <a:pt x="798823" y="920930"/>
                </a:lnTo>
                <a:lnTo>
                  <a:pt x="749257" y="931734"/>
                </a:lnTo>
                <a:lnTo>
                  <a:pt x="698660" y="938286"/>
                </a:lnTo>
                <a:lnTo>
                  <a:pt x="647678" y="940686"/>
                </a:lnTo>
                <a:lnTo>
                  <a:pt x="596958" y="939033"/>
                </a:lnTo>
                <a:lnTo>
                  <a:pt x="547148" y="933426"/>
                </a:lnTo>
                <a:lnTo>
                  <a:pt x="498895" y="923966"/>
                </a:lnTo>
                <a:lnTo>
                  <a:pt x="452846" y="910751"/>
                </a:lnTo>
                <a:lnTo>
                  <a:pt x="409648" y="893881"/>
                </a:lnTo>
                <a:lnTo>
                  <a:pt x="369948" y="873456"/>
                </a:lnTo>
                <a:lnTo>
                  <a:pt x="334394" y="849574"/>
                </a:lnTo>
                <a:lnTo>
                  <a:pt x="303632" y="822336"/>
                </a:lnTo>
                <a:lnTo>
                  <a:pt x="299441" y="817942"/>
                </a:lnTo>
                <a:lnTo>
                  <a:pt x="239501" y="817324"/>
                </a:lnTo>
                <a:lnTo>
                  <a:pt x="183848" y="807420"/>
                </a:lnTo>
                <a:lnTo>
                  <a:pt x="134849" y="789375"/>
                </a:lnTo>
                <a:lnTo>
                  <a:pt x="94867" y="764333"/>
                </a:lnTo>
                <a:lnTo>
                  <a:pt x="66266" y="733439"/>
                </a:lnTo>
                <a:lnTo>
                  <a:pt x="51410" y="697838"/>
                </a:lnTo>
                <a:lnTo>
                  <a:pt x="51039" y="667956"/>
                </a:lnTo>
                <a:lnTo>
                  <a:pt x="61075" y="639061"/>
                </a:lnTo>
                <a:lnTo>
                  <a:pt x="80978" y="612154"/>
                </a:lnTo>
                <a:lnTo>
                  <a:pt x="110211" y="588237"/>
                </a:lnTo>
                <a:lnTo>
                  <a:pt x="63138" y="565508"/>
                </a:lnTo>
                <a:lnTo>
                  <a:pt x="28572" y="536923"/>
                </a:lnTo>
                <a:lnTo>
                  <a:pt x="7273" y="504276"/>
                </a:lnTo>
                <a:lnTo>
                  <a:pt x="0" y="469363"/>
                </a:lnTo>
                <a:lnTo>
                  <a:pt x="7512" y="433980"/>
                </a:lnTo>
                <a:lnTo>
                  <a:pt x="30569" y="399922"/>
                </a:lnTo>
                <a:lnTo>
                  <a:pt x="62233" y="374062"/>
                </a:lnTo>
                <a:lnTo>
                  <a:pt x="102221" y="353735"/>
                </a:lnTo>
                <a:lnTo>
                  <a:pt x="148722" y="339660"/>
                </a:lnTo>
                <a:lnTo>
                  <a:pt x="199924" y="332561"/>
                </a:lnTo>
                <a:lnTo>
                  <a:pt x="201791" y="329449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9953" name="object 18"/>
          <p:cNvSpPr>
            <a:spLocks/>
          </p:cNvSpPr>
          <p:nvPr/>
        </p:nvSpPr>
        <p:spPr bwMode="auto">
          <a:xfrm>
            <a:off x="6826250" y="5659438"/>
            <a:ext cx="130175" cy="19050"/>
          </a:xfrm>
          <a:custGeom>
            <a:avLst/>
            <a:gdLst/>
            <a:ahLst/>
            <a:cxnLst>
              <a:cxn ang="0">
                <a:pos x="129857" y="18453"/>
              </a:cxn>
              <a:cxn ang="0">
                <a:pos x="95967" y="18488"/>
              </a:cxn>
              <a:cxn ang="0">
                <a:pos x="62647" y="15370"/>
              </a:cxn>
              <a:cxn ang="0">
                <a:pos x="30468" y="9180"/>
              </a:cxn>
              <a:cxn ang="0">
                <a:pos x="0" y="0"/>
              </a:cxn>
            </a:cxnLst>
            <a:rect l="0" t="0" r="r" b="b"/>
            <a:pathLst>
              <a:path w="130175" h="19050">
                <a:moveTo>
                  <a:pt x="129857" y="18453"/>
                </a:moveTo>
                <a:lnTo>
                  <a:pt x="95967" y="18488"/>
                </a:lnTo>
                <a:lnTo>
                  <a:pt x="62647" y="15370"/>
                </a:lnTo>
                <a:lnTo>
                  <a:pt x="30468" y="918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9954" name="object 19"/>
          <p:cNvSpPr>
            <a:spLocks/>
          </p:cNvSpPr>
          <p:nvPr/>
        </p:nvSpPr>
        <p:spPr bwMode="auto">
          <a:xfrm>
            <a:off x="7013575" y="5880100"/>
            <a:ext cx="57150" cy="9525"/>
          </a:xfrm>
          <a:custGeom>
            <a:avLst/>
            <a:gdLst/>
            <a:ahLst/>
            <a:cxnLst>
              <a:cxn ang="0">
                <a:pos x="56819" y="0"/>
              </a:cxn>
              <a:cxn ang="0">
                <a:pos x="42994" y="3063"/>
              </a:cxn>
              <a:cxn ang="0">
                <a:pos x="28886" y="5561"/>
              </a:cxn>
              <a:cxn ang="0">
                <a:pos x="14539" y="7484"/>
              </a:cxn>
              <a:cxn ang="0">
                <a:pos x="0" y="8826"/>
              </a:cxn>
            </a:cxnLst>
            <a:rect l="0" t="0" r="r" b="b"/>
            <a:pathLst>
              <a:path w="57150" h="8889">
                <a:moveTo>
                  <a:pt x="56819" y="0"/>
                </a:moveTo>
                <a:lnTo>
                  <a:pt x="42994" y="3063"/>
                </a:lnTo>
                <a:lnTo>
                  <a:pt x="28886" y="5561"/>
                </a:lnTo>
                <a:lnTo>
                  <a:pt x="14539" y="7484"/>
                </a:lnTo>
                <a:lnTo>
                  <a:pt x="0" y="8826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9955" name="object 20"/>
          <p:cNvSpPr>
            <a:spLocks/>
          </p:cNvSpPr>
          <p:nvPr/>
        </p:nvSpPr>
        <p:spPr bwMode="auto">
          <a:xfrm>
            <a:off x="7526338" y="5937250"/>
            <a:ext cx="33337" cy="39688"/>
          </a:xfrm>
          <a:custGeom>
            <a:avLst/>
            <a:gdLst/>
            <a:ahLst/>
            <a:cxnLst>
              <a:cxn ang="0">
                <a:pos x="34226" y="40271"/>
              </a:cxn>
              <a:cxn ang="0">
                <a:pos x="24369" y="30635"/>
              </a:cxn>
              <a:cxn ang="0">
                <a:pos x="15365" y="20697"/>
              </a:cxn>
              <a:cxn ang="0">
                <a:pos x="7235" y="10478"/>
              </a:cxn>
              <a:cxn ang="0">
                <a:pos x="0" y="0"/>
              </a:cxn>
            </a:cxnLst>
            <a:rect l="0" t="0" r="r" b="b"/>
            <a:pathLst>
              <a:path w="34290" h="40639">
                <a:moveTo>
                  <a:pt x="34226" y="40271"/>
                </a:moveTo>
                <a:lnTo>
                  <a:pt x="24369" y="30635"/>
                </a:lnTo>
                <a:lnTo>
                  <a:pt x="15365" y="20697"/>
                </a:lnTo>
                <a:lnTo>
                  <a:pt x="7235" y="10478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9956" name="object 21"/>
          <p:cNvSpPr>
            <a:spLocks/>
          </p:cNvSpPr>
          <p:nvPr/>
        </p:nvSpPr>
        <p:spPr bwMode="auto">
          <a:xfrm>
            <a:off x="8178800" y="5876925"/>
            <a:ext cx="14288" cy="44450"/>
          </a:xfrm>
          <a:custGeom>
            <a:avLst/>
            <a:gdLst/>
            <a:ahLst/>
            <a:cxnLst>
              <a:cxn ang="0">
                <a:pos x="13677" y="0"/>
              </a:cxn>
              <a:cxn ang="0">
                <a:pos x="11683" y="11204"/>
              </a:cxn>
              <a:cxn ang="0">
                <a:pos x="8734" y="22321"/>
              </a:cxn>
              <a:cxn ang="0">
                <a:pos x="4837" y="33327"/>
              </a:cxn>
              <a:cxn ang="0">
                <a:pos x="0" y="44196"/>
              </a:cxn>
            </a:cxnLst>
            <a:rect l="0" t="0" r="r" b="b"/>
            <a:pathLst>
              <a:path w="13970" h="44450">
                <a:moveTo>
                  <a:pt x="13677" y="0"/>
                </a:moveTo>
                <a:lnTo>
                  <a:pt x="11683" y="11204"/>
                </a:lnTo>
                <a:lnTo>
                  <a:pt x="8734" y="22321"/>
                </a:lnTo>
                <a:lnTo>
                  <a:pt x="4837" y="33327"/>
                </a:lnTo>
                <a:lnTo>
                  <a:pt x="0" y="44196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9957" name="object 22"/>
          <p:cNvSpPr>
            <a:spLocks/>
          </p:cNvSpPr>
          <p:nvPr/>
        </p:nvSpPr>
        <p:spPr bwMode="auto">
          <a:xfrm>
            <a:off x="8464550" y="5603875"/>
            <a:ext cx="166688" cy="165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881" y="22244"/>
              </a:cxn>
              <a:cxn ang="0">
                <a:pos x="103326" y="51211"/>
              </a:cxn>
              <a:cxn ang="0">
                <a:pos x="137999" y="85575"/>
              </a:cxn>
              <a:cxn ang="0">
                <a:pos x="159561" y="124010"/>
              </a:cxn>
              <a:cxn ang="0">
                <a:pos x="166674" y="165188"/>
              </a:cxn>
            </a:cxnLst>
            <a:rect l="0" t="0" r="r" b="b"/>
            <a:pathLst>
              <a:path w="167004" h="165735">
                <a:moveTo>
                  <a:pt x="0" y="0"/>
                </a:moveTo>
                <a:lnTo>
                  <a:pt x="56881" y="22244"/>
                </a:lnTo>
                <a:lnTo>
                  <a:pt x="103326" y="51211"/>
                </a:lnTo>
                <a:lnTo>
                  <a:pt x="137999" y="85575"/>
                </a:lnTo>
                <a:lnTo>
                  <a:pt x="159561" y="124010"/>
                </a:lnTo>
                <a:lnTo>
                  <a:pt x="166674" y="165188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9958" name="object 23"/>
          <p:cNvSpPr>
            <a:spLocks/>
          </p:cNvSpPr>
          <p:nvPr/>
        </p:nvSpPr>
        <p:spPr bwMode="auto">
          <a:xfrm>
            <a:off x="8783638" y="5427663"/>
            <a:ext cx="74612" cy="61912"/>
          </a:xfrm>
          <a:custGeom>
            <a:avLst/>
            <a:gdLst/>
            <a:ahLst/>
            <a:cxnLst>
              <a:cxn ang="0">
                <a:pos x="74218" y="0"/>
              </a:cxn>
              <a:cxn ang="0">
                <a:pos x="60127" y="17395"/>
              </a:cxn>
              <a:cxn ang="0">
                <a:pos x="42933" y="33623"/>
              </a:cxn>
              <a:cxn ang="0">
                <a:pos x="22828" y="48527"/>
              </a:cxn>
              <a:cxn ang="0">
                <a:pos x="0" y="61950"/>
              </a:cxn>
            </a:cxnLst>
            <a:rect l="0" t="0" r="r" b="b"/>
            <a:pathLst>
              <a:path w="74295" h="62229">
                <a:moveTo>
                  <a:pt x="74218" y="0"/>
                </a:moveTo>
                <a:lnTo>
                  <a:pt x="60127" y="17395"/>
                </a:lnTo>
                <a:lnTo>
                  <a:pt x="42933" y="33623"/>
                </a:lnTo>
                <a:lnTo>
                  <a:pt x="22828" y="48527"/>
                </a:lnTo>
                <a:lnTo>
                  <a:pt x="0" y="61950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9959" name="object 24"/>
          <p:cNvSpPr>
            <a:spLocks/>
          </p:cNvSpPr>
          <p:nvPr/>
        </p:nvSpPr>
        <p:spPr bwMode="auto">
          <a:xfrm>
            <a:off x="8680450" y="5197475"/>
            <a:ext cx="3175" cy="30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840" y="7265"/>
              </a:cxn>
              <a:cxn ang="0">
                <a:pos x="3109" y="14573"/>
              </a:cxn>
              <a:cxn ang="0">
                <a:pos x="3805" y="21909"/>
              </a:cxn>
              <a:cxn ang="0">
                <a:pos x="3924" y="29260"/>
              </a:cxn>
            </a:cxnLst>
            <a:rect l="0" t="0" r="r" b="b"/>
            <a:pathLst>
              <a:path w="4445" h="29845">
                <a:moveTo>
                  <a:pt x="0" y="0"/>
                </a:moveTo>
                <a:lnTo>
                  <a:pt x="1840" y="7265"/>
                </a:lnTo>
                <a:lnTo>
                  <a:pt x="3109" y="14573"/>
                </a:lnTo>
                <a:lnTo>
                  <a:pt x="3805" y="21909"/>
                </a:lnTo>
                <a:lnTo>
                  <a:pt x="3924" y="29260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9960" name="object 25"/>
          <p:cNvSpPr>
            <a:spLocks/>
          </p:cNvSpPr>
          <p:nvPr/>
        </p:nvSpPr>
        <p:spPr bwMode="auto">
          <a:xfrm>
            <a:off x="8205788" y="5126038"/>
            <a:ext cx="38100" cy="38100"/>
          </a:xfrm>
          <a:custGeom>
            <a:avLst/>
            <a:gdLst/>
            <a:ahLst/>
            <a:cxnLst>
              <a:cxn ang="0">
                <a:pos x="0" y="37299"/>
              </a:cxn>
              <a:cxn ang="0">
                <a:pos x="7832" y="27362"/>
              </a:cxn>
              <a:cxn ang="0">
                <a:pos x="16805" y="17806"/>
              </a:cxn>
              <a:cxn ang="0">
                <a:pos x="26878" y="8673"/>
              </a:cxn>
              <a:cxn ang="0">
                <a:pos x="38011" y="0"/>
              </a:cxn>
            </a:cxnLst>
            <a:rect l="0" t="0" r="r" b="b"/>
            <a:pathLst>
              <a:path w="38100" h="37464">
                <a:moveTo>
                  <a:pt x="0" y="37299"/>
                </a:moveTo>
                <a:lnTo>
                  <a:pt x="7832" y="27362"/>
                </a:lnTo>
                <a:lnTo>
                  <a:pt x="16805" y="17806"/>
                </a:lnTo>
                <a:lnTo>
                  <a:pt x="26878" y="8673"/>
                </a:lnTo>
                <a:lnTo>
                  <a:pt x="38011" y="0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9961" name="object 26"/>
          <p:cNvSpPr>
            <a:spLocks/>
          </p:cNvSpPr>
          <p:nvPr/>
        </p:nvSpPr>
        <p:spPr bwMode="auto">
          <a:xfrm>
            <a:off x="7850188" y="5149850"/>
            <a:ext cx="19050" cy="31750"/>
          </a:xfrm>
          <a:custGeom>
            <a:avLst/>
            <a:gdLst/>
            <a:ahLst/>
            <a:cxnLst>
              <a:cxn ang="0">
                <a:pos x="0" y="32169"/>
              </a:cxn>
              <a:cxn ang="0">
                <a:pos x="3372" y="23874"/>
              </a:cxn>
              <a:cxn ang="0">
                <a:pos x="7573" y="15732"/>
              </a:cxn>
              <a:cxn ang="0">
                <a:pos x="12592" y="7766"/>
              </a:cxn>
              <a:cxn ang="0">
                <a:pos x="18415" y="0"/>
              </a:cxn>
            </a:cxnLst>
            <a:rect l="0" t="0" r="r" b="b"/>
            <a:pathLst>
              <a:path w="18415" h="32385">
                <a:moveTo>
                  <a:pt x="0" y="32169"/>
                </a:moveTo>
                <a:lnTo>
                  <a:pt x="3372" y="23874"/>
                </a:lnTo>
                <a:lnTo>
                  <a:pt x="7573" y="15732"/>
                </a:lnTo>
                <a:lnTo>
                  <a:pt x="12592" y="7766"/>
                </a:lnTo>
                <a:lnTo>
                  <a:pt x="18415" y="0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9962" name="object 27"/>
          <p:cNvSpPr>
            <a:spLocks/>
          </p:cNvSpPr>
          <p:nvPr/>
        </p:nvSpPr>
        <p:spPr bwMode="auto">
          <a:xfrm>
            <a:off x="7432675" y="5192713"/>
            <a:ext cx="66675" cy="31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789" y="6861"/>
              </a:cxn>
              <a:cxn ang="0">
                <a:pos x="34856" y="14365"/>
              </a:cxn>
              <a:cxn ang="0">
                <a:pos x="51154" y="22490"/>
              </a:cxn>
              <a:cxn ang="0">
                <a:pos x="66636" y="31216"/>
              </a:cxn>
            </a:cxnLst>
            <a:rect l="0" t="0" r="r" b="b"/>
            <a:pathLst>
              <a:path w="66675" h="31750">
                <a:moveTo>
                  <a:pt x="0" y="0"/>
                </a:moveTo>
                <a:lnTo>
                  <a:pt x="17789" y="6861"/>
                </a:lnTo>
                <a:lnTo>
                  <a:pt x="34856" y="14365"/>
                </a:lnTo>
                <a:lnTo>
                  <a:pt x="51154" y="22490"/>
                </a:lnTo>
                <a:lnTo>
                  <a:pt x="66636" y="31216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9963" name="object 28"/>
          <p:cNvSpPr>
            <a:spLocks/>
          </p:cNvSpPr>
          <p:nvPr/>
        </p:nvSpPr>
        <p:spPr bwMode="auto">
          <a:xfrm>
            <a:off x="6915150" y="5405438"/>
            <a:ext cx="12700" cy="31750"/>
          </a:xfrm>
          <a:custGeom>
            <a:avLst/>
            <a:gdLst/>
            <a:ahLst/>
            <a:cxnLst>
              <a:cxn ang="0">
                <a:pos x="11620" y="32842"/>
              </a:cxn>
              <a:cxn ang="0">
                <a:pos x="7925" y="24747"/>
              </a:cxn>
              <a:cxn ang="0">
                <a:pos x="4752" y="16568"/>
              </a:cxn>
              <a:cxn ang="0">
                <a:pos x="2108" y="8315"/>
              </a:cxn>
              <a:cxn ang="0">
                <a:pos x="0" y="0"/>
              </a:cxn>
            </a:cxnLst>
            <a:rect l="0" t="0" r="r" b="b"/>
            <a:pathLst>
              <a:path w="12065" h="33020">
                <a:moveTo>
                  <a:pt x="11620" y="32842"/>
                </a:moveTo>
                <a:lnTo>
                  <a:pt x="7925" y="24747"/>
                </a:lnTo>
                <a:lnTo>
                  <a:pt x="4752" y="16568"/>
                </a:lnTo>
                <a:lnTo>
                  <a:pt x="2108" y="8315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9" name="object 29"/>
          <p:cNvSpPr txBox="1"/>
          <p:nvPr/>
        </p:nvSpPr>
        <p:spPr>
          <a:xfrm>
            <a:off x="7072313" y="5227638"/>
            <a:ext cx="1341437" cy="635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0" dirty="0">
                <a:latin typeface="Calibri"/>
                <a:cs typeface="Calibri"/>
              </a:rPr>
              <a:t>site </a:t>
            </a:r>
            <a:r>
              <a:rPr sz="2000" spc="-5" dirty="0">
                <a:latin typeface="Calibri"/>
                <a:cs typeface="Calibri"/>
              </a:rPr>
              <a:t>=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0.5927</a:t>
            </a:r>
            <a:endParaRPr sz="2000">
              <a:latin typeface="Calibri"/>
              <a:cs typeface="Calibri"/>
            </a:endParaRPr>
          </a:p>
          <a:p>
            <a:pPr marL="635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alibri"/>
                <a:cs typeface="Calibri"/>
              </a:rPr>
              <a:t>bond =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0.5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39966" name="object 3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7A43A62E-788A-41AB-8C91-75A60426EEAE}" type="slidenum">
              <a:rPr lang="th-TH"/>
              <a:pPr marL="25400"/>
              <a:t>33</a:t>
            </a:fld>
            <a:endParaRPr lang="th-TH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962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63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7575" y="1116013"/>
            <a:ext cx="3778250" cy="1346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006FC0"/>
              </a:buClr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Percolation threshold: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355600" indent="-342900">
              <a:spcBef>
                <a:spcPts val="475"/>
              </a:spcBef>
              <a:tabLst>
                <a:tab pos="354013" algn="l"/>
                <a:tab pos="355600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A fraction of edges needed  to be added before the  giant component appears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27575" y="3627438"/>
            <a:ext cx="3760788" cy="1831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For Erdös-Rényi network,  as the average degree  increases to </a:t>
            </a:r>
            <a:r>
              <a:rPr lang="th-TH" sz="2400">
                <a:solidFill>
                  <a:srgbClr val="C00000"/>
                </a:solidFill>
                <a:latin typeface="Symbol" pitchFamily="18" charset="2"/>
                <a:cs typeface="Cordia New" pitchFamily="34" charset="-34"/>
              </a:rPr>
              <a:t></a:t>
            </a:r>
            <a:r>
              <a:rPr lang="th-TH" sz="2400" i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th-TH" sz="2400">
                <a:solidFill>
                  <a:srgbClr val="C00000"/>
                </a:solidFill>
                <a:latin typeface="Symbol" pitchFamily="18" charset="2"/>
                <a:cs typeface="Cordia New" pitchFamily="34" charset="-34"/>
              </a:rPr>
              <a:t></a:t>
            </a:r>
            <a:r>
              <a:rPr lang="th-TH" sz="2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=1</a:t>
            </a:r>
            <a:r>
              <a:rPr lang="th-TH" sz="2400">
                <a:latin typeface="Tahoma" pitchFamily="34" charset="0"/>
                <a:cs typeface="Tahoma" pitchFamily="34" charset="0"/>
              </a:rPr>
              <a:t>, a  giant component  suddenly appears</a:t>
            </a:r>
          </a:p>
        </p:txBody>
      </p:sp>
      <p:sp>
        <p:nvSpPr>
          <p:cNvPr id="40966" name="object 7"/>
          <p:cNvSpPr>
            <a:spLocks noChangeArrowheads="1"/>
          </p:cNvSpPr>
          <p:nvPr/>
        </p:nvSpPr>
        <p:spPr bwMode="auto">
          <a:xfrm>
            <a:off x="258763" y="254000"/>
            <a:ext cx="7902575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Percolation on </a:t>
            </a:r>
            <a:r>
              <a:rPr dirty="0"/>
              <a:t>a </a:t>
            </a:r>
            <a:r>
              <a:rPr spc="-5" dirty="0"/>
              <a:t>Random</a:t>
            </a:r>
            <a:r>
              <a:rPr spc="-75" dirty="0"/>
              <a:t> </a:t>
            </a:r>
            <a:r>
              <a:rPr spc="-5" dirty="0"/>
              <a:t>Graph</a:t>
            </a:r>
          </a:p>
        </p:txBody>
      </p:sp>
      <p:sp>
        <p:nvSpPr>
          <p:cNvPr id="40968" name="object 9"/>
          <p:cNvSpPr>
            <a:spLocks noChangeArrowheads="1"/>
          </p:cNvSpPr>
          <p:nvPr/>
        </p:nvSpPr>
        <p:spPr bwMode="auto">
          <a:xfrm>
            <a:off x="666750" y="3514725"/>
            <a:ext cx="3525838" cy="28114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69" name="object 10"/>
          <p:cNvSpPr>
            <a:spLocks noChangeArrowheads="1"/>
          </p:cNvSpPr>
          <p:nvPr/>
        </p:nvSpPr>
        <p:spPr bwMode="auto">
          <a:xfrm>
            <a:off x="855663" y="3705225"/>
            <a:ext cx="3148012" cy="243363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70" name="object 11"/>
          <p:cNvSpPr>
            <a:spLocks noChangeArrowheads="1"/>
          </p:cNvSpPr>
          <p:nvPr/>
        </p:nvSpPr>
        <p:spPr bwMode="auto">
          <a:xfrm>
            <a:off x="809625" y="952500"/>
            <a:ext cx="3267075" cy="280193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71" name="object 12"/>
          <p:cNvSpPr>
            <a:spLocks noChangeArrowheads="1"/>
          </p:cNvSpPr>
          <p:nvPr/>
        </p:nvSpPr>
        <p:spPr bwMode="auto">
          <a:xfrm>
            <a:off x="1000125" y="1143000"/>
            <a:ext cx="2890838" cy="242093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" name="object 1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40973" name="object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D4571DFC-A5B2-4E4B-9ABC-8A5CA13EDCB8}" type="slidenum">
              <a:rPr lang="th-TH"/>
              <a:pPr marL="25400"/>
              <a:t>34</a:t>
            </a:fld>
            <a:endParaRPr lang="th-TH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86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14425" y="2878138"/>
            <a:ext cx="7153275" cy="661987"/>
          </a:xfrm>
        </p:spPr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b="0" spc="-15" dirty="0">
                <a:solidFill>
                  <a:srgbClr val="C00000"/>
                </a:solidFill>
                <a:latin typeface="Calibri"/>
                <a:cs typeface="Calibri"/>
              </a:rPr>
              <a:t>What </a:t>
            </a:r>
            <a:r>
              <a:rPr b="0" spc="-5" dirty="0">
                <a:solidFill>
                  <a:srgbClr val="C00000"/>
                </a:solidFill>
                <a:latin typeface="Calibri"/>
                <a:cs typeface="Calibri"/>
              </a:rPr>
              <a:t>happens </a:t>
            </a:r>
            <a:r>
              <a:rPr b="0" spc="-20" dirty="0">
                <a:solidFill>
                  <a:srgbClr val="C00000"/>
                </a:solidFill>
                <a:latin typeface="Calibri"/>
                <a:cs typeface="Calibri"/>
              </a:rPr>
              <a:t>to </a:t>
            </a:r>
            <a:r>
              <a:rPr b="0" i="1" dirty="0">
                <a:solidFill>
                  <a:srgbClr val="C00000"/>
                </a:solidFill>
                <a:latin typeface="Consolas"/>
                <a:cs typeface="Consolas"/>
              </a:rPr>
              <a:t>G</a:t>
            </a:r>
            <a:r>
              <a:rPr b="0" i="1" baseline="-20833" dirty="0">
                <a:solidFill>
                  <a:srgbClr val="C00000"/>
                </a:solidFill>
                <a:latin typeface="Consolas"/>
                <a:cs typeface="Consolas"/>
              </a:rPr>
              <a:t>np</a:t>
            </a:r>
            <a:r>
              <a:rPr b="0" i="1" spc="-1252" baseline="-20833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b="0" dirty="0">
                <a:solidFill>
                  <a:srgbClr val="C00000"/>
                </a:solidFill>
                <a:latin typeface="Calibri"/>
                <a:cs typeface="Calibri"/>
              </a:rPr>
              <a:t>when </a:t>
            </a:r>
            <a:r>
              <a:rPr b="0" spc="-15" dirty="0">
                <a:solidFill>
                  <a:srgbClr val="C00000"/>
                </a:solidFill>
                <a:latin typeface="Calibri"/>
                <a:cs typeface="Calibri"/>
              </a:rPr>
              <a:t>we vary </a:t>
            </a:r>
            <a:r>
              <a:rPr b="0" i="1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b="0" dirty="0">
                <a:solidFill>
                  <a:srgbClr val="C00000"/>
                </a:solidFill>
                <a:latin typeface="Calibri"/>
                <a:cs typeface="Calibri"/>
              </a:rPr>
              <a:t>?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41989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D8CBB8FA-4492-49F0-A849-0DC805090CED}" type="slidenum">
              <a:rPr lang="th-TH"/>
              <a:pPr marL="25400"/>
              <a:t>35</a:t>
            </a:fld>
            <a:endParaRPr lang="th-TH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301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301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5022850" cy="365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45" dirty="0">
                <a:latin typeface="Tahoma"/>
                <a:cs typeface="Tahoma"/>
              </a:rPr>
              <a:t>Remember, </a:t>
            </a:r>
            <a:r>
              <a:rPr sz="2400" spc="-5" dirty="0">
                <a:latin typeface="Tahoma"/>
                <a:cs typeface="Tahoma"/>
              </a:rPr>
              <a:t>the expected degree</a:t>
            </a:r>
            <a:r>
              <a:rPr sz="2400" spc="-5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is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575" y="2859088"/>
            <a:ext cx="6269038" cy="3952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5" dirty="0">
                <a:latin typeface="Tahoma"/>
                <a:cs typeface="Tahoma"/>
              </a:rPr>
              <a:t>So, </a:t>
            </a:r>
            <a:r>
              <a:rPr sz="2400" dirty="0">
                <a:latin typeface="Tahoma"/>
                <a:cs typeface="Tahoma"/>
              </a:rPr>
              <a:t>if </a:t>
            </a:r>
            <a:r>
              <a:rPr sz="2400" spc="-5" dirty="0">
                <a:latin typeface="Tahoma"/>
                <a:cs typeface="Tahoma"/>
              </a:rPr>
              <a:t>we </a:t>
            </a:r>
            <a:r>
              <a:rPr sz="2400" spc="-10" dirty="0">
                <a:latin typeface="Tahoma"/>
                <a:cs typeface="Tahoma"/>
              </a:rPr>
              <a:t>want </a:t>
            </a:r>
            <a:r>
              <a:rPr sz="2400" dirty="0">
                <a:latin typeface="Consolas"/>
                <a:cs typeface="Consolas"/>
              </a:rPr>
              <a:t>E[</a:t>
            </a:r>
            <a:r>
              <a:rPr sz="2400" i="1" dirty="0">
                <a:latin typeface="Consolas"/>
                <a:cs typeface="Consolas"/>
              </a:rPr>
              <a:t>K</a:t>
            </a:r>
            <a:r>
              <a:rPr sz="2400" dirty="0">
                <a:latin typeface="Consolas"/>
                <a:cs typeface="Consolas"/>
              </a:rPr>
              <a:t>]</a:t>
            </a:r>
            <a:r>
              <a:rPr sz="2400" spc="-555" dirty="0">
                <a:latin typeface="Consolas"/>
                <a:cs typeface="Consolas"/>
              </a:rPr>
              <a:t> </a:t>
            </a:r>
            <a:r>
              <a:rPr sz="2400" spc="-5" dirty="0">
                <a:latin typeface="Tahoma"/>
                <a:cs typeface="Tahoma"/>
              </a:rPr>
              <a:t>being independent of </a:t>
            </a:r>
            <a:r>
              <a:rPr sz="2400" i="1" dirty="0">
                <a:latin typeface="Consolas"/>
                <a:cs typeface="Consolas"/>
              </a:rPr>
              <a:t>n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775" y="3663950"/>
            <a:ext cx="654050" cy="3159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297815" algn="l"/>
              </a:tabLst>
              <a:defRPr/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5" dirty="0">
                <a:latin typeface="Tahoma"/>
                <a:cs typeface="Tahoma"/>
              </a:rPr>
              <a:t>L</a:t>
            </a:r>
            <a:r>
              <a:rPr sz="2000" spc="-10" dirty="0">
                <a:latin typeface="Tahoma"/>
                <a:cs typeface="Tahoma"/>
              </a:rPr>
              <a:t>et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3015" name="object 8"/>
          <p:cNvSpPr>
            <a:spLocks noChangeArrowheads="1"/>
          </p:cNvSpPr>
          <p:nvPr/>
        </p:nvSpPr>
        <p:spPr bwMode="auto">
          <a:xfrm>
            <a:off x="258763" y="234950"/>
            <a:ext cx="6392862" cy="7731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3016" name="object 9"/>
          <p:cNvSpPr>
            <a:spLocks noChangeArrowheads="1"/>
          </p:cNvSpPr>
          <p:nvPr/>
        </p:nvSpPr>
        <p:spPr bwMode="auto">
          <a:xfrm>
            <a:off x="6035675" y="258763"/>
            <a:ext cx="868363" cy="7493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3017" name="object 10"/>
          <p:cNvSpPr>
            <a:spLocks noChangeArrowheads="1"/>
          </p:cNvSpPr>
          <p:nvPr/>
        </p:nvSpPr>
        <p:spPr bwMode="auto">
          <a:xfrm>
            <a:off x="6378575" y="561975"/>
            <a:ext cx="768350" cy="44608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Back to Node Degrees of</a:t>
            </a:r>
            <a:r>
              <a:rPr spc="-60" dirty="0"/>
              <a:t> </a:t>
            </a:r>
            <a:r>
              <a:rPr i="1" dirty="0">
                <a:latin typeface="Consolas"/>
                <a:cs typeface="Consolas"/>
              </a:rPr>
              <a:t>G</a:t>
            </a:r>
            <a:r>
              <a:rPr i="1" baseline="-20833" dirty="0">
                <a:latin typeface="Consolas"/>
                <a:cs typeface="Consolas"/>
              </a:rPr>
              <a:t>np</a:t>
            </a:r>
            <a:endParaRPr baseline="-20833">
              <a:latin typeface="Consolas"/>
              <a:cs typeface="Consolas"/>
            </a:endParaRPr>
          </a:p>
        </p:txBody>
      </p:sp>
      <p:sp>
        <p:nvSpPr>
          <p:cNvPr id="43019" name="object 12"/>
          <p:cNvSpPr>
            <a:spLocks/>
          </p:cNvSpPr>
          <p:nvPr/>
        </p:nvSpPr>
        <p:spPr bwMode="auto">
          <a:xfrm>
            <a:off x="3505200" y="1643063"/>
            <a:ext cx="2138363" cy="793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38044" y="0"/>
              </a:cxn>
              <a:cxn ang="0">
                <a:pos x="2138044" y="794397"/>
              </a:cxn>
              <a:cxn ang="0">
                <a:pos x="0" y="794397"/>
              </a:cxn>
              <a:cxn ang="0">
                <a:pos x="0" y="0"/>
              </a:cxn>
            </a:cxnLst>
            <a:rect l="0" t="0" r="r" b="b"/>
            <a:pathLst>
              <a:path w="2138045" h="794385">
                <a:moveTo>
                  <a:pt x="0" y="0"/>
                </a:moveTo>
                <a:lnTo>
                  <a:pt x="2138044" y="0"/>
                </a:lnTo>
                <a:lnTo>
                  <a:pt x="2138044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" name="object 13"/>
          <p:cNvSpPr txBox="1"/>
          <p:nvPr/>
        </p:nvSpPr>
        <p:spPr>
          <a:xfrm>
            <a:off x="3505200" y="1643063"/>
            <a:ext cx="2138363" cy="793750"/>
          </a:xfrm>
          <a:prstGeom prst="rect">
            <a:avLst/>
          </a:prstGeom>
          <a:solidFill>
            <a:srgbClr val="FFFFFF"/>
          </a:solidFill>
          <a:ln w="25399">
            <a:solidFill>
              <a:srgbClr val="9BBA58"/>
            </a:solidFill>
          </a:ln>
        </p:spPr>
        <p:txBody>
          <a:bodyPr lIns="0" tIns="150495" rIns="0" bIns="0">
            <a:spAutoFit/>
          </a:bodyPr>
          <a:lstStyle/>
          <a:p>
            <a:pPr marL="177165" fontAlgn="auto">
              <a:spcBef>
                <a:spcPts val="1185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E[</a:t>
            </a:r>
            <a:r>
              <a:rPr i="1" dirty="0">
                <a:latin typeface="Consolas"/>
                <a:cs typeface="Consolas"/>
              </a:rPr>
              <a:t>K</a:t>
            </a:r>
            <a:r>
              <a:rPr dirty="0">
                <a:latin typeface="Consolas"/>
                <a:cs typeface="Consolas"/>
              </a:rPr>
              <a:t>] =</a:t>
            </a:r>
            <a:r>
              <a:rPr spc="-130" dirty="0">
                <a:latin typeface="Consolas"/>
                <a:cs typeface="Consolas"/>
              </a:rPr>
              <a:t> </a:t>
            </a:r>
            <a:r>
              <a:rPr i="1" dirty="0">
                <a:latin typeface="Consolas"/>
                <a:cs typeface="Consolas"/>
              </a:rPr>
              <a:t>np</a:t>
            </a:r>
            <a:endParaRPr>
              <a:latin typeface="Consolas"/>
              <a:cs typeface="Consolas"/>
            </a:endParaRPr>
          </a:p>
        </p:txBody>
      </p:sp>
      <p:sp>
        <p:nvSpPr>
          <p:cNvPr id="43021" name="object 14"/>
          <p:cNvSpPr>
            <a:spLocks/>
          </p:cNvSpPr>
          <p:nvPr/>
        </p:nvSpPr>
        <p:spPr bwMode="auto">
          <a:xfrm>
            <a:off x="3714750" y="3429000"/>
            <a:ext cx="1743075" cy="793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43697" y="0"/>
              </a:cxn>
              <a:cxn ang="0">
                <a:pos x="1743697" y="794397"/>
              </a:cxn>
              <a:cxn ang="0">
                <a:pos x="0" y="794397"/>
              </a:cxn>
              <a:cxn ang="0">
                <a:pos x="0" y="0"/>
              </a:cxn>
            </a:cxnLst>
            <a:rect l="0" t="0" r="r" b="b"/>
            <a:pathLst>
              <a:path w="1743710" h="794385">
                <a:moveTo>
                  <a:pt x="0" y="0"/>
                </a:moveTo>
                <a:lnTo>
                  <a:pt x="1743697" y="0"/>
                </a:lnTo>
                <a:lnTo>
                  <a:pt x="1743697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" name="object 15"/>
          <p:cNvSpPr txBox="1"/>
          <p:nvPr/>
        </p:nvSpPr>
        <p:spPr>
          <a:xfrm>
            <a:off x="3714750" y="3429000"/>
            <a:ext cx="1743075" cy="793750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lIns="0" tIns="150495" rIns="0" bIns="0">
            <a:spAutoFit/>
          </a:bodyPr>
          <a:lstStyle/>
          <a:p>
            <a:pPr marL="175260" fontAlgn="auto">
              <a:spcBef>
                <a:spcPts val="1185"/>
              </a:spcBef>
              <a:spcAft>
                <a:spcPts val="0"/>
              </a:spcAft>
              <a:defRPr/>
            </a:pPr>
            <a:r>
              <a:rPr i="1" dirty="0">
                <a:latin typeface="Consolas"/>
                <a:cs typeface="Consolas"/>
              </a:rPr>
              <a:t>p </a:t>
            </a:r>
            <a:r>
              <a:rPr dirty="0">
                <a:latin typeface="Consolas"/>
                <a:cs typeface="Consolas"/>
              </a:rPr>
              <a:t>=</a:t>
            </a:r>
            <a:r>
              <a:rPr spc="-114" dirty="0">
                <a:latin typeface="Consolas"/>
                <a:cs typeface="Consolas"/>
              </a:rPr>
              <a:t> </a:t>
            </a:r>
            <a:r>
              <a:rPr i="1" dirty="0">
                <a:latin typeface="Consolas"/>
                <a:cs typeface="Consolas"/>
              </a:rPr>
              <a:t>c</a:t>
            </a:r>
            <a:r>
              <a:rPr dirty="0">
                <a:latin typeface="Consolas"/>
                <a:cs typeface="Consolas"/>
              </a:rPr>
              <a:t>/</a:t>
            </a:r>
            <a:r>
              <a:rPr i="1" dirty="0">
                <a:latin typeface="Consolas"/>
                <a:cs typeface="Consolas"/>
              </a:rPr>
              <a:t>n</a:t>
            </a:r>
            <a:endParaRPr>
              <a:latin typeface="Consolas"/>
              <a:cs typeface="Consolas"/>
            </a:endParaRPr>
          </a:p>
        </p:txBody>
      </p:sp>
      <p:sp>
        <p:nvSpPr>
          <p:cNvPr id="16" name="object 1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43024" name="object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03328E9E-1A25-4AFA-967E-CABA48C730F4}" type="slidenum">
              <a:rPr lang="th-TH"/>
              <a:pPr marL="25400"/>
              <a:t>36</a:t>
            </a:fld>
            <a:endParaRPr lang="th-TH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403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403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4036" name="object 5"/>
          <p:cNvSpPr>
            <a:spLocks noChangeArrowheads="1"/>
          </p:cNvSpPr>
          <p:nvPr/>
        </p:nvSpPr>
        <p:spPr bwMode="auto">
          <a:xfrm>
            <a:off x="290513" y="330200"/>
            <a:ext cx="7920037" cy="67468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tIns="80517" rtlCol="0"/>
          <a:lstStyle/>
          <a:p>
            <a:pPr marL="939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200" spc="-5" dirty="0"/>
              <a:t>Probability of a Node Being</a:t>
            </a:r>
            <a:r>
              <a:rPr sz="3200" spc="-60" dirty="0"/>
              <a:t> </a:t>
            </a:r>
            <a:r>
              <a:rPr sz="3200" spc="-5" dirty="0"/>
              <a:t>Isolated</a:t>
            </a:r>
            <a:endParaRPr sz="320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b="1" spc="-5" dirty="0">
                <a:solidFill>
                  <a:srgbClr val="00AF50"/>
                </a:solidFill>
              </a:rPr>
              <a:t>Observation: </a:t>
            </a:r>
            <a:r>
              <a:rPr spc="-5" dirty="0"/>
              <a:t>If we build </a:t>
            </a:r>
            <a:r>
              <a:rPr dirty="0"/>
              <a:t>a </a:t>
            </a:r>
            <a:r>
              <a:rPr spc="-10" dirty="0"/>
              <a:t>random </a:t>
            </a:r>
            <a:r>
              <a:rPr spc="-15" dirty="0"/>
              <a:t>graph </a:t>
            </a:r>
            <a:r>
              <a:rPr i="1" dirty="0">
                <a:latin typeface="Consolas"/>
                <a:cs typeface="Consolas"/>
              </a:rPr>
              <a:t>G</a:t>
            </a:r>
            <a:r>
              <a:rPr i="1" baseline="-20833" dirty="0">
                <a:latin typeface="Consolas"/>
                <a:cs typeface="Consolas"/>
              </a:rPr>
              <a:t>np</a:t>
            </a:r>
            <a:r>
              <a:rPr i="1" spc="-419" baseline="-20833" dirty="0">
                <a:latin typeface="Consolas"/>
                <a:cs typeface="Consolas"/>
              </a:rPr>
              <a:t> </a:t>
            </a:r>
            <a:r>
              <a:rPr spc="-5" dirty="0"/>
              <a:t>with</a:t>
            </a:r>
            <a:endParaRPr>
              <a:latin typeface="Consolas"/>
              <a:cs typeface="Consolas"/>
            </a:endParaRPr>
          </a:p>
          <a:p>
            <a:pPr marL="3556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=</a:t>
            </a:r>
            <a:r>
              <a:rPr i="1" dirty="0">
                <a:latin typeface="Consolas"/>
                <a:cs typeface="Consolas"/>
              </a:rPr>
              <a:t>c</a:t>
            </a:r>
            <a:r>
              <a:rPr dirty="0">
                <a:latin typeface="Consolas"/>
                <a:cs typeface="Consolas"/>
              </a:rPr>
              <a:t>/</a:t>
            </a:r>
            <a:r>
              <a:rPr i="1" dirty="0">
                <a:latin typeface="Consolas"/>
                <a:cs typeface="Consolas"/>
              </a:rPr>
              <a:t>n</a:t>
            </a:r>
            <a:r>
              <a:rPr dirty="0"/>
              <a:t>, </a:t>
            </a:r>
            <a:r>
              <a:rPr spc="-5" dirty="0"/>
              <a:t>we will </a:t>
            </a:r>
            <a:r>
              <a:rPr spc="-15" dirty="0"/>
              <a:t>have </a:t>
            </a:r>
            <a:r>
              <a:rPr spc="-10" dirty="0"/>
              <a:t>many </a:t>
            </a:r>
            <a:r>
              <a:rPr spc="-5" dirty="0"/>
              <a:t>isolated</a:t>
            </a:r>
            <a:r>
              <a:rPr spc="40" dirty="0"/>
              <a:t> </a:t>
            </a:r>
            <a:r>
              <a:rPr spc="-5" dirty="0"/>
              <a:t>nodes</a:t>
            </a:r>
          </a:p>
          <a:p>
            <a:pPr eaLnBrk="1" fontAlgn="auto" hangingPunct="1">
              <a:spcBef>
                <a:spcPts val="50"/>
              </a:spcBef>
              <a:spcAft>
                <a:spcPts val="0"/>
              </a:spcAft>
              <a:defRPr/>
            </a:pPr>
            <a:endParaRPr sz="3550">
              <a:latin typeface="Times New Roman"/>
              <a:cs typeface="Times New Roman"/>
            </a:endParaRPr>
          </a:p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b="1" spc="-5" dirty="0">
                <a:solidFill>
                  <a:srgbClr val="00AF50"/>
                </a:solidFill>
              </a:rPr>
              <a:t>Why?</a:t>
            </a:r>
          </a:p>
          <a:p>
            <a:pPr eaLnBrk="1" fontAlgn="auto" hangingPunct="1">
              <a:spcBef>
                <a:spcPts val="5"/>
              </a:spcBef>
              <a:spcAft>
                <a:spcPts val="0"/>
              </a:spcAft>
              <a:defRPr/>
            </a:pPr>
            <a:endParaRPr/>
          </a:p>
          <a:p>
            <a:pPr marL="23812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800" dirty="0">
                <a:latin typeface="Consolas"/>
                <a:cs typeface="Consolas"/>
              </a:rPr>
              <a:t>Pr[</a:t>
            </a:r>
            <a:r>
              <a:rPr sz="2800" i="1" dirty="0">
                <a:latin typeface="Consolas"/>
                <a:cs typeface="Consolas"/>
              </a:rPr>
              <a:t>v </a:t>
            </a:r>
            <a:r>
              <a:rPr sz="2800" dirty="0">
                <a:latin typeface="Consolas"/>
                <a:cs typeface="Consolas"/>
              </a:rPr>
              <a:t>has degree 0] = </a:t>
            </a:r>
            <a:r>
              <a:rPr sz="2800" spc="5" dirty="0">
                <a:latin typeface="Consolas"/>
                <a:cs typeface="Consolas"/>
              </a:rPr>
              <a:t>(1–</a:t>
            </a:r>
            <a:r>
              <a:rPr sz="2800" i="1" spc="5" dirty="0">
                <a:latin typeface="Consolas"/>
                <a:cs typeface="Consolas"/>
              </a:rPr>
              <a:t>p</a:t>
            </a:r>
            <a:r>
              <a:rPr sz="2800" spc="5" dirty="0">
                <a:latin typeface="Consolas"/>
                <a:cs typeface="Consolas"/>
              </a:rPr>
              <a:t>)</a:t>
            </a:r>
            <a:r>
              <a:rPr sz="2775" i="1" spc="7" baseline="25525" dirty="0">
                <a:latin typeface="Consolas"/>
                <a:cs typeface="Consolas"/>
              </a:rPr>
              <a:t>n</a:t>
            </a:r>
            <a:r>
              <a:rPr sz="2775" spc="7" baseline="25525" dirty="0">
                <a:latin typeface="Consolas"/>
                <a:cs typeface="Consolas"/>
              </a:rPr>
              <a:t>–1 </a:t>
            </a:r>
            <a:r>
              <a:rPr sz="2800" dirty="0">
                <a:latin typeface="Consolas"/>
                <a:cs typeface="Consolas"/>
              </a:rPr>
              <a:t>=</a:t>
            </a:r>
            <a:r>
              <a:rPr sz="2800" spc="-170" dirty="0">
                <a:latin typeface="Consolas"/>
                <a:cs typeface="Consolas"/>
              </a:rPr>
              <a:t> </a:t>
            </a:r>
            <a:r>
              <a:rPr sz="2800" spc="-70" dirty="0">
                <a:latin typeface="Consolas"/>
                <a:cs typeface="Consolas"/>
              </a:rPr>
              <a:t>(1–</a:t>
            </a:r>
            <a:r>
              <a:rPr sz="3600" i="1" spc="-104" baseline="25462" dirty="0">
                <a:latin typeface="Consolas"/>
                <a:cs typeface="Consolas"/>
              </a:rPr>
              <a:t>c</a:t>
            </a:r>
            <a:r>
              <a:rPr sz="2800" i="1" spc="-70" dirty="0">
                <a:latin typeface="Consolas"/>
                <a:cs typeface="Consolas"/>
              </a:rPr>
              <a:t>/</a:t>
            </a:r>
            <a:r>
              <a:rPr sz="3600" i="1" spc="-104" baseline="-20833" dirty="0">
                <a:latin typeface="Consolas"/>
                <a:cs typeface="Consolas"/>
              </a:rPr>
              <a:t>n–</a:t>
            </a:r>
            <a:r>
              <a:rPr sz="3600" spc="-104" baseline="-20833" dirty="0">
                <a:latin typeface="Consolas"/>
                <a:cs typeface="Consolas"/>
              </a:rPr>
              <a:t>1</a:t>
            </a:r>
            <a:r>
              <a:rPr sz="2800" spc="-70" dirty="0">
                <a:latin typeface="Consolas"/>
                <a:cs typeface="Consolas"/>
              </a:rPr>
              <a:t>)</a:t>
            </a:r>
            <a:r>
              <a:rPr sz="2775" i="1" spc="-104" baseline="25525" dirty="0">
                <a:latin typeface="Consolas"/>
                <a:cs typeface="Consolas"/>
              </a:rPr>
              <a:t>n</a:t>
            </a:r>
            <a:r>
              <a:rPr sz="2775" spc="-104" baseline="25525" dirty="0">
                <a:latin typeface="Consolas"/>
                <a:cs typeface="Consolas"/>
              </a:rPr>
              <a:t>–1</a:t>
            </a:r>
            <a:endParaRPr sz="2775" baseline="25525">
              <a:latin typeface="Consolas"/>
              <a:cs typeface="Consolas"/>
            </a:endParaRPr>
          </a:p>
        </p:txBody>
      </p:sp>
      <p:sp>
        <p:nvSpPr>
          <p:cNvPr id="44039" name="object 8"/>
          <p:cNvSpPr txBox="1">
            <a:spLocks noChangeArrowheads="1"/>
          </p:cNvSpPr>
          <p:nvPr/>
        </p:nvSpPr>
        <p:spPr bwMode="auto">
          <a:xfrm>
            <a:off x="4479925" y="3579813"/>
            <a:ext cx="2206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>
                <a:latin typeface="Symbol" pitchFamily="18" charset="2"/>
                <a:cs typeface="Cordia New" pitchFamily="34" charset="-34"/>
              </a:rPr>
              <a:t>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49750" y="3859213"/>
            <a:ext cx="415925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n</a:t>
            </a:r>
            <a:r>
              <a:rPr sz="1850" spc="5" dirty="0">
                <a:latin typeface="Consolas"/>
                <a:cs typeface="Consolas"/>
              </a:rPr>
              <a:t>→∞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33950" y="3473450"/>
            <a:ext cx="482600" cy="5667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4200" baseline="-16865" dirty="0">
                <a:latin typeface="Consolas"/>
                <a:cs typeface="Consolas"/>
              </a:rPr>
              <a:t>e</a:t>
            </a:r>
            <a:r>
              <a:rPr sz="1850" spc="5" dirty="0">
                <a:latin typeface="Consolas"/>
                <a:cs typeface="Consolas"/>
              </a:rPr>
              <a:t>–</a:t>
            </a:r>
            <a:r>
              <a:rPr sz="1850" i="1" spc="5" dirty="0">
                <a:latin typeface="Consolas"/>
                <a:cs typeface="Consolas"/>
              </a:rPr>
              <a:t>c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44042" name="object 11"/>
          <p:cNvSpPr>
            <a:spLocks noChangeArrowheads="1"/>
          </p:cNvSpPr>
          <p:nvPr/>
        </p:nvSpPr>
        <p:spPr bwMode="auto">
          <a:xfrm>
            <a:off x="954088" y="4402138"/>
            <a:ext cx="7881937" cy="195421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4043" name="object 12"/>
          <p:cNvSpPr>
            <a:spLocks noChangeArrowheads="1"/>
          </p:cNvSpPr>
          <p:nvPr/>
        </p:nvSpPr>
        <p:spPr bwMode="auto">
          <a:xfrm>
            <a:off x="1000125" y="4429125"/>
            <a:ext cx="7786688" cy="18573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4044" name="object 13"/>
          <p:cNvSpPr>
            <a:spLocks/>
          </p:cNvSpPr>
          <p:nvPr/>
        </p:nvSpPr>
        <p:spPr bwMode="auto">
          <a:xfrm>
            <a:off x="1000125" y="4429125"/>
            <a:ext cx="7786688" cy="1857375"/>
          </a:xfrm>
          <a:custGeom>
            <a:avLst/>
            <a:gdLst/>
            <a:ahLst/>
            <a:cxnLst>
              <a:cxn ang="0">
                <a:pos x="0" y="214680"/>
              </a:cxn>
              <a:cxn ang="0">
                <a:pos x="5669" y="165455"/>
              </a:cxn>
              <a:cxn ang="0">
                <a:pos x="21820" y="120268"/>
              </a:cxn>
              <a:cxn ang="0">
                <a:pos x="47162" y="80407"/>
              </a:cxn>
              <a:cxn ang="0">
                <a:pos x="80407" y="47162"/>
              </a:cxn>
              <a:cxn ang="0">
                <a:pos x="120268" y="21820"/>
              </a:cxn>
              <a:cxn ang="0">
                <a:pos x="165455" y="5669"/>
              </a:cxn>
              <a:cxn ang="0">
                <a:pos x="214680" y="0"/>
              </a:cxn>
              <a:cxn ang="0">
                <a:pos x="7572070" y="0"/>
              </a:cxn>
              <a:cxn ang="0">
                <a:pos x="7621290" y="5669"/>
              </a:cxn>
              <a:cxn ang="0">
                <a:pos x="7666474" y="21820"/>
              </a:cxn>
              <a:cxn ang="0">
                <a:pos x="7706332" y="47162"/>
              </a:cxn>
              <a:cxn ang="0">
                <a:pos x="7739577" y="80407"/>
              </a:cxn>
              <a:cxn ang="0">
                <a:pos x="7764918" y="120268"/>
              </a:cxn>
              <a:cxn ang="0">
                <a:pos x="7781068" y="165455"/>
              </a:cxn>
              <a:cxn ang="0">
                <a:pos x="7786738" y="214680"/>
              </a:cxn>
              <a:cxn ang="0">
                <a:pos x="7786738" y="1642719"/>
              </a:cxn>
              <a:cxn ang="0">
                <a:pos x="7781068" y="1691939"/>
              </a:cxn>
              <a:cxn ang="0">
                <a:pos x="7764918" y="1737123"/>
              </a:cxn>
              <a:cxn ang="0">
                <a:pos x="7739577" y="1776982"/>
              </a:cxn>
              <a:cxn ang="0">
                <a:pos x="7706332" y="1810226"/>
              </a:cxn>
              <a:cxn ang="0">
                <a:pos x="7666474" y="1835567"/>
              </a:cxn>
              <a:cxn ang="0">
                <a:pos x="7621290" y="1851717"/>
              </a:cxn>
              <a:cxn ang="0">
                <a:pos x="7572070" y="1857387"/>
              </a:cxn>
              <a:cxn ang="0">
                <a:pos x="214680" y="1857387"/>
              </a:cxn>
              <a:cxn ang="0">
                <a:pos x="165455" y="1851717"/>
              </a:cxn>
              <a:cxn ang="0">
                <a:pos x="120268" y="1835567"/>
              </a:cxn>
              <a:cxn ang="0">
                <a:pos x="80407" y="1810226"/>
              </a:cxn>
              <a:cxn ang="0">
                <a:pos x="47162" y="1776982"/>
              </a:cxn>
              <a:cxn ang="0">
                <a:pos x="21820" y="1737123"/>
              </a:cxn>
              <a:cxn ang="0">
                <a:pos x="5669" y="1691939"/>
              </a:cxn>
              <a:cxn ang="0">
                <a:pos x="0" y="1642719"/>
              </a:cxn>
              <a:cxn ang="0">
                <a:pos x="0" y="214680"/>
              </a:cxn>
            </a:cxnLst>
            <a:rect l="0" t="0" r="r" b="b"/>
            <a:pathLst>
              <a:path w="7787005" h="1857375">
                <a:moveTo>
                  <a:pt x="0" y="214680"/>
                </a:moveTo>
                <a:lnTo>
                  <a:pt x="5669" y="165455"/>
                </a:lnTo>
                <a:lnTo>
                  <a:pt x="21820" y="120268"/>
                </a:lnTo>
                <a:lnTo>
                  <a:pt x="47162" y="80407"/>
                </a:lnTo>
                <a:lnTo>
                  <a:pt x="80407" y="47162"/>
                </a:lnTo>
                <a:lnTo>
                  <a:pt x="120268" y="21820"/>
                </a:lnTo>
                <a:lnTo>
                  <a:pt x="165455" y="5669"/>
                </a:lnTo>
                <a:lnTo>
                  <a:pt x="214680" y="0"/>
                </a:lnTo>
                <a:lnTo>
                  <a:pt x="7572070" y="0"/>
                </a:lnTo>
                <a:lnTo>
                  <a:pt x="7621290" y="5669"/>
                </a:lnTo>
                <a:lnTo>
                  <a:pt x="7666474" y="21820"/>
                </a:lnTo>
                <a:lnTo>
                  <a:pt x="7706332" y="47162"/>
                </a:lnTo>
                <a:lnTo>
                  <a:pt x="7739577" y="80407"/>
                </a:lnTo>
                <a:lnTo>
                  <a:pt x="7764918" y="120268"/>
                </a:lnTo>
                <a:lnTo>
                  <a:pt x="7781068" y="165455"/>
                </a:lnTo>
                <a:lnTo>
                  <a:pt x="7786738" y="214680"/>
                </a:lnTo>
                <a:lnTo>
                  <a:pt x="7786738" y="1642719"/>
                </a:lnTo>
                <a:lnTo>
                  <a:pt x="7781068" y="1691939"/>
                </a:lnTo>
                <a:lnTo>
                  <a:pt x="7764918" y="1737123"/>
                </a:lnTo>
                <a:lnTo>
                  <a:pt x="7739577" y="1776982"/>
                </a:lnTo>
                <a:lnTo>
                  <a:pt x="7706332" y="1810226"/>
                </a:lnTo>
                <a:lnTo>
                  <a:pt x="7666474" y="1835567"/>
                </a:lnTo>
                <a:lnTo>
                  <a:pt x="7621290" y="1851717"/>
                </a:lnTo>
                <a:lnTo>
                  <a:pt x="7572070" y="1857387"/>
                </a:lnTo>
                <a:lnTo>
                  <a:pt x="214680" y="1857387"/>
                </a:lnTo>
                <a:lnTo>
                  <a:pt x="165455" y="1851717"/>
                </a:lnTo>
                <a:lnTo>
                  <a:pt x="120268" y="1835567"/>
                </a:lnTo>
                <a:lnTo>
                  <a:pt x="80407" y="1810226"/>
                </a:lnTo>
                <a:lnTo>
                  <a:pt x="47162" y="1776982"/>
                </a:lnTo>
                <a:lnTo>
                  <a:pt x="21820" y="1737123"/>
                </a:lnTo>
                <a:lnTo>
                  <a:pt x="5669" y="1691939"/>
                </a:lnTo>
                <a:lnTo>
                  <a:pt x="0" y="1642719"/>
                </a:lnTo>
                <a:lnTo>
                  <a:pt x="0" y="21468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4045" name="object 14"/>
          <p:cNvSpPr>
            <a:spLocks/>
          </p:cNvSpPr>
          <p:nvPr/>
        </p:nvSpPr>
        <p:spPr bwMode="auto">
          <a:xfrm>
            <a:off x="4500563" y="5715000"/>
            <a:ext cx="1893887" cy="142875"/>
          </a:xfrm>
          <a:custGeom>
            <a:avLst/>
            <a:gdLst/>
            <a:ahLst/>
            <a:cxnLst>
              <a:cxn ang="0">
                <a:pos x="1893112" y="0"/>
              </a:cxn>
              <a:cxn ang="0">
                <a:pos x="1888561" y="27808"/>
              </a:cxn>
              <a:cxn ang="0">
                <a:pos x="1876148" y="50515"/>
              </a:cxn>
              <a:cxn ang="0">
                <a:pos x="1857740" y="65824"/>
              </a:cxn>
              <a:cxn ang="0">
                <a:pos x="1835200" y="71437"/>
              </a:cxn>
              <a:cxn ang="0">
                <a:pos x="1004468" y="71437"/>
              </a:cxn>
              <a:cxn ang="0">
                <a:pos x="981928" y="77050"/>
              </a:cxn>
              <a:cxn ang="0">
                <a:pos x="963520" y="92359"/>
              </a:cxn>
              <a:cxn ang="0">
                <a:pos x="951108" y="115066"/>
              </a:cxn>
              <a:cxn ang="0">
                <a:pos x="946556" y="142875"/>
              </a:cxn>
              <a:cxn ang="0">
                <a:pos x="942006" y="115066"/>
              </a:cxn>
              <a:cxn ang="0">
                <a:pos x="929597" y="92359"/>
              </a:cxn>
              <a:cxn ang="0">
                <a:pos x="911189" y="77050"/>
              </a:cxn>
              <a:cxn ang="0">
                <a:pos x="888644" y="71437"/>
              </a:cxn>
              <a:cxn ang="0">
                <a:pos x="57924" y="71437"/>
              </a:cxn>
              <a:cxn ang="0">
                <a:pos x="35377" y="65824"/>
              </a:cxn>
              <a:cxn ang="0">
                <a:pos x="16965" y="50515"/>
              </a:cxn>
              <a:cxn ang="0">
                <a:pos x="4551" y="27808"/>
              </a:cxn>
              <a:cxn ang="0">
                <a:pos x="0" y="0"/>
              </a:cxn>
            </a:cxnLst>
            <a:rect l="0" t="0" r="r" b="b"/>
            <a:pathLst>
              <a:path w="1893570" h="142875">
                <a:moveTo>
                  <a:pt x="1893112" y="0"/>
                </a:moveTo>
                <a:lnTo>
                  <a:pt x="1888561" y="27808"/>
                </a:lnTo>
                <a:lnTo>
                  <a:pt x="1876148" y="50515"/>
                </a:lnTo>
                <a:lnTo>
                  <a:pt x="1857740" y="65824"/>
                </a:lnTo>
                <a:lnTo>
                  <a:pt x="1835200" y="71437"/>
                </a:lnTo>
                <a:lnTo>
                  <a:pt x="1004468" y="71437"/>
                </a:lnTo>
                <a:lnTo>
                  <a:pt x="981928" y="77050"/>
                </a:lnTo>
                <a:lnTo>
                  <a:pt x="963520" y="92359"/>
                </a:lnTo>
                <a:lnTo>
                  <a:pt x="951108" y="115066"/>
                </a:lnTo>
                <a:lnTo>
                  <a:pt x="946556" y="142875"/>
                </a:lnTo>
                <a:lnTo>
                  <a:pt x="942006" y="115066"/>
                </a:lnTo>
                <a:lnTo>
                  <a:pt x="929597" y="92359"/>
                </a:lnTo>
                <a:lnTo>
                  <a:pt x="911189" y="77050"/>
                </a:lnTo>
                <a:lnTo>
                  <a:pt x="888644" y="71437"/>
                </a:lnTo>
                <a:lnTo>
                  <a:pt x="57924" y="71437"/>
                </a:lnTo>
                <a:lnTo>
                  <a:pt x="35377" y="65824"/>
                </a:lnTo>
                <a:lnTo>
                  <a:pt x="16965" y="50515"/>
                </a:lnTo>
                <a:lnTo>
                  <a:pt x="4551" y="27808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" name="object 15"/>
          <p:cNvSpPr txBox="1"/>
          <p:nvPr/>
        </p:nvSpPr>
        <p:spPr>
          <a:xfrm>
            <a:off x="1265238" y="4822825"/>
            <a:ext cx="503237" cy="3095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n</a:t>
            </a:r>
            <a:r>
              <a:rPr sz="1850" i="1" spc="-720" dirty="0">
                <a:latin typeface="Consolas"/>
                <a:cs typeface="Consolas"/>
              </a:rPr>
              <a:t> </a:t>
            </a:r>
            <a:r>
              <a:rPr sz="1850" spc="5" dirty="0">
                <a:latin typeface="Consolas"/>
                <a:cs typeface="Consolas"/>
              </a:rPr>
              <a:t>→</a:t>
            </a:r>
            <a:r>
              <a:rPr sz="1850" spc="-725" dirty="0">
                <a:latin typeface="Consolas"/>
                <a:cs typeface="Consolas"/>
              </a:rPr>
              <a:t> </a:t>
            </a:r>
            <a:r>
              <a:rPr sz="1850" spc="5" dirty="0">
                <a:latin typeface="Consolas"/>
                <a:cs typeface="Consolas"/>
              </a:rPr>
              <a:t>∞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34" name="object 34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44048" name="object 3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7276559C-B09D-44B7-AF79-915E3154A2FF}" type="slidenum">
              <a:rPr lang="th-TH"/>
              <a:pPr marL="25400"/>
              <a:t>37</a:t>
            </a:fld>
            <a:endParaRPr lang="th-TH"/>
          </a:p>
        </p:txBody>
      </p:sp>
      <p:sp>
        <p:nvSpPr>
          <p:cNvPr id="16" name="object 16"/>
          <p:cNvSpPr txBox="1"/>
          <p:nvPr/>
        </p:nvSpPr>
        <p:spPr>
          <a:xfrm>
            <a:off x="2328863" y="4440238"/>
            <a:ext cx="150812" cy="3952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i="1" spc="-340" dirty="0">
                <a:latin typeface="Consolas"/>
                <a:cs typeface="Consolas"/>
              </a:rPr>
              <a:t>c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22375" y="4525963"/>
            <a:ext cx="1390650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90" dirty="0">
                <a:latin typeface="Consolas"/>
                <a:cs typeface="Consolas"/>
              </a:rPr>
              <a:t>lim(1–</a:t>
            </a:r>
            <a:r>
              <a:rPr spc="-645" dirty="0">
                <a:latin typeface="Consolas"/>
                <a:cs typeface="Consolas"/>
              </a:rPr>
              <a:t> </a:t>
            </a:r>
            <a:r>
              <a:rPr i="1" spc="-500" dirty="0">
                <a:latin typeface="Consolas"/>
                <a:cs typeface="Consolas"/>
              </a:rPr>
              <a:t>/</a:t>
            </a:r>
            <a:endParaRPr>
              <a:latin typeface="Consolas"/>
              <a:cs typeface="Consolas"/>
            </a:endParaRPr>
          </a:p>
        </p:txBody>
      </p:sp>
      <p:sp>
        <p:nvSpPr>
          <p:cNvPr id="44051" name="object 18"/>
          <p:cNvSpPr txBox="1">
            <a:spLocks noChangeArrowheads="1"/>
          </p:cNvSpPr>
          <p:nvPr/>
        </p:nvSpPr>
        <p:spPr bwMode="auto">
          <a:xfrm>
            <a:off x="2586038" y="4691063"/>
            <a:ext cx="528637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2400" i="1">
                <a:latin typeface="Consolas" pitchFamily="49" charset="0"/>
                <a:cs typeface="Consolas" pitchFamily="49" charset="0"/>
              </a:rPr>
              <a:t>n–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284538" y="4540250"/>
            <a:ext cx="417512" cy="3095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n</a:t>
            </a:r>
            <a:r>
              <a:rPr sz="1850" spc="5" dirty="0">
                <a:latin typeface="Consolas"/>
                <a:cs typeface="Consolas"/>
              </a:rPr>
              <a:t>–1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54513" y="4822825"/>
            <a:ext cx="504825" cy="3095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x</a:t>
            </a:r>
            <a:r>
              <a:rPr sz="1850" i="1" spc="-720" dirty="0">
                <a:latin typeface="Consolas"/>
                <a:cs typeface="Consolas"/>
              </a:rPr>
              <a:t> </a:t>
            </a:r>
            <a:r>
              <a:rPr sz="1850" spc="5" dirty="0">
                <a:latin typeface="Consolas"/>
                <a:cs typeface="Consolas"/>
              </a:rPr>
              <a:t>→</a:t>
            </a:r>
            <a:r>
              <a:rPr sz="1850" spc="-725" dirty="0">
                <a:latin typeface="Consolas"/>
                <a:cs typeface="Consolas"/>
              </a:rPr>
              <a:t> </a:t>
            </a:r>
            <a:r>
              <a:rPr sz="1850" spc="5" dirty="0">
                <a:latin typeface="Consolas"/>
                <a:cs typeface="Consolas"/>
              </a:rPr>
              <a:t>∞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19725" y="4440238"/>
            <a:ext cx="150813" cy="3952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340" dirty="0">
                <a:latin typeface="Consolas"/>
                <a:cs typeface="Consolas"/>
              </a:rPr>
              <a:t>1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89275" y="4525963"/>
            <a:ext cx="2613025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844550" algn="l"/>
              </a:tabLst>
              <a:defRPr/>
            </a:pPr>
            <a:r>
              <a:rPr dirty="0">
                <a:latin typeface="Consolas"/>
                <a:cs typeface="Consolas"/>
              </a:rPr>
              <a:t>)	= </a:t>
            </a:r>
            <a:r>
              <a:rPr spc="-90" dirty="0">
                <a:latin typeface="Consolas"/>
                <a:cs typeface="Consolas"/>
              </a:rPr>
              <a:t>lim(1+</a:t>
            </a:r>
            <a:r>
              <a:rPr spc="-650" dirty="0">
                <a:latin typeface="Consolas"/>
                <a:cs typeface="Consolas"/>
              </a:rPr>
              <a:t> </a:t>
            </a:r>
            <a:r>
              <a:rPr i="1" spc="-500" dirty="0">
                <a:latin typeface="Consolas"/>
                <a:cs typeface="Consolas"/>
              </a:rPr>
              <a:t>/</a:t>
            </a:r>
            <a:endParaRPr>
              <a:latin typeface="Consolas"/>
              <a:cs typeface="Consolas"/>
            </a:endParaRPr>
          </a:p>
        </p:txBody>
      </p:sp>
      <p:sp>
        <p:nvSpPr>
          <p:cNvPr id="44056" name="object 23"/>
          <p:cNvSpPr txBox="1">
            <a:spLocks noChangeArrowheads="1"/>
          </p:cNvSpPr>
          <p:nvPr/>
        </p:nvSpPr>
        <p:spPr bwMode="auto">
          <a:xfrm>
            <a:off x="5676900" y="4691063"/>
            <a:ext cx="193675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2400" i="1">
                <a:latin typeface="Consolas" pitchFamily="49" charset="0"/>
                <a:cs typeface="Consolas" pitchFamily="49" charset="0"/>
              </a:rPr>
              <a:t>x</a:t>
            </a:r>
            <a:endParaRPr lang="th-TH" sz="24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057" name="object 24"/>
          <p:cNvSpPr txBox="1">
            <a:spLocks noChangeArrowheads="1"/>
          </p:cNvSpPr>
          <p:nvPr/>
        </p:nvSpPr>
        <p:spPr bwMode="auto">
          <a:xfrm>
            <a:off x="5845175" y="4525963"/>
            <a:ext cx="22066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040438" y="4540250"/>
            <a:ext cx="415925" cy="3095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spc="5" dirty="0">
                <a:latin typeface="Consolas"/>
                <a:cs typeface="Consolas"/>
              </a:rPr>
              <a:t>–</a:t>
            </a:r>
            <a:r>
              <a:rPr sz="1850" i="1" spc="-5" dirty="0">
                <a:latin typeface="Consolas"/>
                <a:cs typeface="Consolas"/>
              </a:rPr>
              <a:t>xc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13575" y="4525963"/>
            <a:ext cx="1574800" cy="5175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150" dirty="0">
                <a:latin typeface="Consolas"/>
                <a:cs typeface="Consolas"/>
              </a:rPr>
              <a:t>;</a:t>
            </a:r>
            <a:r>
              <a:rPr sz="2775" spc="-225" baseline="25525" dirty="0">
                <a:latin typeface="Consolas"/>
                <a:cs typeface="Consolas"/>
              </a:rPr>
              <a:t>1</a:t>
            </a:r>
            <a:r>
              <a:rPr i="1" spc="-150" dirty="0">
                <a:latin typeface="Consolas"/>
                <a:cs typeface="Consolas"/>
              </a:rPr>
              <a:t>/</a:t>
            </a:r>
            <a:r>
              <a:rPr sz="2775" i="1" spc="-225" baseline="-21021" dirty="0">
                <a:latin typeface="Consolas"/>
                <a:cs typeface="Consolas"/>
              </a:rPr>
              <a:t>x</a:t>
            </a:r>
            <a:r>
              <a:rPr spc="-150" dirty="0">
                <a:latin typeface="Consolas"/>
                <a:cs typeface="Consolas"/>
              </a:rPr>
              <a:t>=–</a:t>
            </a:r>
            <a:r>
              <a:rPr sz="2775" i="1" spc="-225" baseline="25525" dirty="0">
                <a:latin typeface="Consolas"/>
                <a:cs typeface="Consolas"/>
              </a:rPr>
              <a:t>c</a:t>
            </a:r>
            <a:r>
              <a:rPr i="1" spc="-150" dirty="0">
                <a:latin typeface="Consolas"/>
                <a:cs typeface="Consolas"/>
              </a:rPr>
              <a:t>/</a:t>
            </a:r>
            <a:r>
              <a:rPr sz="2775" i="1" spc="-225" baseline="-21021" dirty="0">
                <a:latin typeface="Consolas"/>
                <a:cs typeface="Consolas"/>
              </a:rPr>
              <a:t>n–</a:t>
            </a:r>
            <a:r>
              <a:rPr sz="2775" spc="-225" baseline="-21021" dirty="0">
                <a:latin typeface="Consolas"/>
                <a:cs typeface="Consolas"/>
              </a:rPr>
              <a:t>1</a:t>
            </a:r>
            <a:endParaRPr sz="2775" baseline="-21021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48188" y="5441950"/>
            <a:ext cx="503237" cy="3095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x</a:t>
            </a:r>
            <a:r>
              <a:rPr sz="1850" i="1" spc="-720" dirty="0">
                <a:latin typeface="Consolas"/>
                <a:cs typeface="Consolas"/>
              </a:rPr>
              <a:t> </a:t>
            </a:r>
            <a:r>
              <a:rPr sz="1850" spc="5" dirty="0">
                <a:latin typeface="Consolas"/>
                <a:cs typeface="Consolas"/>
              </a:rPr>
              <a:t>→</a:t>
            </a:r>
            <a:r>
              <a:rPr sz="1850" spc="-725" dirty="0">
                <a:latin typeface="Consolas"/>
                <a:cs typeface="Consolas"/>
              </a:rPr>
              <a:t> </a:t>
            </a:r>
            <a:r>
              <a:rPr sz="1850" spc="5" dirty="0">
                <a:latin typeface="Consolas"/>
                <a:cs typeface="Consolas"/>
              </a:rPr>
              <a:t>∞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11813" y="5057775"/>
            <a:ext cx="150812" cy="3968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340" dirty="0">
                <a:latin typeface="Consolas"/>
                <a:cs typeface="Consolas"/>
              </a:rPr>
              <a:t>1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19538" y="5143500"/>
            <a:ext cx="1976437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= </a:t>
            </a:r>
            <a:r>
              <a:rPr spc="-75" dirty="0">
                <a:latin typeface="Consolas"/>
                <a:cs typeface="Consolas"/>
              </a:rPr>
              <a:t>(lim(1+</a:t>
            </a:r>
            <a:r>
              <a:rPr spc="-665" dirty="0">
                <a:latin typeface="Consolas"/>
                <a:cs typeface="Consolas"/>
              </a:rPr>
              <a:t> </a:t>
            </a:r>
            <a:r>
              <a:rPr i="1" spc="-500" dirty="0">
                <a:latin typeface="Consolas"/>
                <a:cs typeface="Consolas"/>
              </a:rPr>
              <a:t>/</a:t>
            </a:r>
            <a:endParaRPr>
              <a:latin typeface="Consolas"/>
              <a:cs typeface="Consolas"/>
            </a:endParaRPr>
          </a:p>
        </p:txBody>
      </p:sp>
      <p:sp>
        <p:nvSpPr>
          <p:cNvPr id="44063" name="object 30"/>
          <p:cNvSpPr txBox="1">
            <a:spLocks noChangeArrowheads="1"/>
          </p:cNvSpPr>
          <p:nvPr/>
        </p:nvSpPr>
        <p:spPr bwMode="auto">
          <a:xfrm>
            <a:off x="5870575" y="5308600"/>
            <a:ext cx="1920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2400" i="1">
                <a:latin typeface="Consolas" pitchFamily="49" charset="0"/>
                <a:cs typeface="Consolas" pitchFamily="49" charset="0"/>
              </a:rPr>
              <a:t>x</a:t>
            </a:r>
            <a:endParaRPr lang="th-TH" sz="24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37263" y="5143500"/>
            <a:ext cx="547687" cy="460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)</a:t>
            </a:r>
            <a:r>
              <a:rPr spc="-615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32525" y="5157788"/>
            <a:ext cx="612775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37820" algn="l"/>
              </a:tabLst>
              <a:defRPr/>
            </a:pPr>
            <a:r>
              <a:rPr sz="1850" i="1" spc="5" dirty="0">
                <a:latin typeface="Consolas"/>
                <a:cs typeface="Consolas"/>
              </a:rPr>
              <a:t>x	</a:t>
            </a:r>
            <a:r>
              <a:rPr sz="1850" spc="5" dirty="0">
                <a:latin typeface="Consolas"/>
                <a:cs typeface="Consolas"/>
              </a:rPr>
              <a:t>–</a:t>
            </a:r>
            <a:r>
              <a:rPr sz="1850" i="1" spc="5" dirty="0">
                <a:latin typeface="Consolas"/>
                <a:cs typeface="Consolas"/>
              </a:rPr>
              <a:t>c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94313" y="5810250"/>
            <a:ext cx="2317750" cy="457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solidFill>
                  <a:srgbClr val="006FC0"/>
                </a:solidFill>
                <a:latin typeface="Calibri"/>
                <a:cs typeface="Calibri"/>
              </a:rPr>
              <a:t>e </a:t>
            </a:r>
            <a:r>
              <a:rPr spc="-10" dirty="0">
                <a:solidFill>
                  <a:srgbClr val="006FC0"/>
                </a:solidFill>
                <a:latin typeface="Calibri"/>
                <a:cs typeface="Calibri"/>
              </a:rPr>
              <a:t>(by</a:t>
            </a:r>
            <a:r>
              <a:rPr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006FC0"/>
                </a:solidFill>
                <a:latin typeface="Calibri"/>
                <a:cs typeface="Calibri"/>
              </a:rPr>
              <a:t>definition)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058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59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096963"/>
            <a:ext cx="7937500" cy="144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441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b="1" spc="-5" dirty="0">
                <a:solidFill>
                  <a:srgbClr val="C00000"/>
                </a:solidFill>
                <a:latin typeface="Calibri"/>
                <a:cs typeface="Calibri"/>
              </a:rPr>
              <a:t>“What </a:t>
            </a:r>
            <a:r>
              <a:rPr sz="2500" b="1" i="1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500" b="1" i="1" spc="-72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500" b="1" spc="-5" dirty="0">
                <a:solidFill>
                  <a:srgbClr val="C00000"/>
                </a:solidFill>
                <a:latin typeface="Calibri"/>
                <a:cs typeface="Calibri"/>
              </a:rPr>
              <a:t>is </a:t>
            </a:r>
            <a:r>
              <a:rPr sz="2500" b="1" spc="-20" dirty="0">
                <a:solidFill>
                  <a:srgbClr val="C00000"/>
                </a:solidFill>
                <a:latin typeface="Calibri"/>
                <a:cs typeface="Calibri"/>
              </a:rPr>
              <a:t>before </a:t>
            </a:r>
            <a:r>
              <a:rPr sz="2500" b="1" spc="-10" dirty="0">
                <a:solidFill>
                  <a:srgbClr val="C00000"/>
                </a:solidFill>
                <a:latin typeface="Calibri"/>
                <a:cs typeface="Calibri"/>
              </a:rPr>
              <a:t>we </a:t>
            </a:r>
            <a:r>
              <a:rPr sz="2500" b="1" spc="-15" dirty="0">
                <a:solidFill>
                  <a:srgbClr val="C00000"/>
                </a:solidFill>
                <a:latin typeface="Calibri"/>
                <a:cs typeface="Calibri"/>
              </a:rPr>
              <a:t>are likely to </a:t>
            </a:r>
            <a:r>
              <a:rPr sz="2500" b="1" spc="-20" dirty="0">
                <a:solidFill>
                  <a:srgbClr val="C00000"/>
                </a:solidFill>
                <a:latin typeface="Calibri"/>
                <a:cs typeface="Calibri"/>
              </a:rPr>
              <a:t>have </a:t>
            </a:r>
            <a:r>
              <a:rPr sz="2500" b="1" dirty="0">
                <a:solidFill>
                  <a:srgbClr val="C00000"/>
                </a:solidFill>
                <a:latin typeface="Calibri"/>
                <a:cs typeface="Calibri"/>
              </a:rPr>
              <a:t>no </a:t>
            </a:r>
            <a:r>
              <a:rPr sz="2500" b="1" spc="-10" dirty="0">
                <a:solidFill>
                  <a:srgbClr val="C00000"/>
                </a:solidFill>
                <a:latin typeface="Calibri"/>
                <a:cs typeface="Calibri"/>
              </a:rPr>
              <a:t>isolated </a:t>
            </a:r>
            <a:r>
              <a:rPr sz="2500" b="1" dirty="0">
                <a:solidFill>
                  <a:srgbClr val="C00000"/>
                </a:solidFill>
                <a:latin typeface="Calibri"/>
                <a:cs typeface="Calibri"/>
              </a:rPr>
              <a:t>nodes?”</a:t>
            </a:r>
            <a:endParaRPr sz="2500">
              <a:latin typeface="Calibri"/>
              <a:cs typeface="Calibri"/>
            </a:endParaRPr>
          </a:p>
          <a:p>
            <a:pPr marL="355600" indent="-342900" fontAlgn="auto">
              <a:spcBef>
                <a:spcPts val="1814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45" dirty="0">
                <a:latin typeface="Tahoma"/>
                <a:cs typeface="Tahoma"/>
              </a:rPr>
              <a:t>We </a:t>
            </a:r>
            <a:r>
              <a:rPr sz="2400" spc="-5" dirty="0">
                <a:latin typeface="Tahoma"/>
                <a:cs typeface="Tahoma"/>
              </a:rPr>
              <a:t>know </a:t>
            </a:r>
            <a:r>
              <a:rPr sz="2400" dirty="0">
                <a:latin typeface="Consolas"/>
                <a:cs typeface="Consolas"/>
              </a:rPr>
              <a:t>Pr[</a:t>
            </a:r>
            <a:r>
              <a:rPr sz="2400" i="1" dirty="0">
                <a:latin typeface="Consolas"/>
                <a:cs typeface="Consolas"/>
              </a:rPr>
              <a:t>v </a:t>
            </a:r>
            <a:r>
              <a:rPr sz="2400" dirty="0">
                <a:latin typeface="Consolas"/>
                <a:cs typeface="Consolas"/>
              </a:rPr>
              <a:t>has degree 0] =</a:t>
            </a:r>
            <a:r>
              <a:rPr sz="2400" spc="5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e</a:t>
            </a:r>
            <a:r>
              <a:rPr sz="2400" baseline="24305" dirty="0">
                <a:latin typeface="Consolas"/>
                <a:cs typeface="Consolas"/>
              </a:rPr>
              <a:t>–</a:t>
            </a:r>
            <a:r>
              <a:rPr sz="2400" i="1" baseline="24305" dirty="0">
                <a:latin typeface="Consolas"/>
                <a:cs typeface="Consolas"/>
              </a:rPr>
              <a:t>c</a:t>
            </a:r>
            <a:endParaRPr sz="2400" baseline="24305">
              <a:latin typeface="Consolas"/>
              <a:cs typeface="Consolas"/>
            </a:endParaRPr>
          </a:p>
          <a:p>
            <a:pPr marL="355600" indent="-342900" fontAlgn="auto">
              <a:spcBef>
                <a:spcPts val="5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Let </a:t>
            </a:r>
            <a:r>
              <a:rPr sz="2400" i="1" dirty="0">
                <a:latin typeface="Consolas"/>
                <a:cs typeface="Consolas"/>
              </a:rPr>
              <a:t>I</a:t>
            </a:r>
            <a:r>
              <a:rPr sz="2400" i="1" spc="-630" dirty="0">
                <a:latin typeface="Consolas"/>
                <a:cs typeface="Consolas"/>
              </a:rPr>
              <a:t> </a:t>
            </a:r>
            <a:r>
              <a:rPr sz="2400" spc="-5" dirty="0">
                <a:latin typeface="Tahoma"/>
                <a:cs typeface="Tahoma"/>
              </a:rPr>
              <a:t>represent isolated nodes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775" y="2578100"/>
            <a:ext cx="14478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297815" algn="l"/>
              </a:tabLst>
              <a:defRPr/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5" dirty="0">
                <a:latin typeface="Tahoma"/>
                <a:cs typeface="Tahoma"/>
              </a:rPr>
              <a:t>Then, </a:t>
            </a:r>
            <a:r>
              <a:rPr sz="2000" i="1" spc="-5" dirty="0">
                <a:latin typeface="Consolas"/>
                <a:cs typeface="Consolas"/>
              </a:rPr>
              <a:t>I</a:t>
            </a:r>
            <a:r>
              <a:rPr sz="2000" i="1" spc="-10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=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55875" y="2805113"/>
            <a:ext cx="333375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i="1" spc="20" dirty="0">
                <a:latin typeface="Consolas"/>
                <a:cs typeface="Consolas"/>
              </a:rPr>
              <a:t>v</a:t>
            </a:r>
            <a:r>
              <a:rPr sz="1300" spc="15" dirty="0">
                <a:latin typeface="Symbol"/>
                <a:cs typeface="Symbol"/>
              </a:rPr>
              <a:t></a:t>
            </a:r>
            <a:r>
              <a:rPr sz="1300" i="1" spc="15" dirty="0">
                <a:latin typeface="Consolas"/>
                <a:cs typeface="Consolas"/>
              </a:rPr>
              <a:t>V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81275" y="2578100"/>
            <a:ext cx="5038725" cy="3730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89255" algn="l"/>
              </a:tabLst>
              <a:defRPr/>
            </a:pPr>
            <a:r>
              <a:rPr sz="2000" b="1" spc="-5" dirty="0">
                <a:latin typeface="Symbol"/>
                <a:cs typeface="Symbol"/>
              </a:rPr>
              <a:t></a:t>
            </a:r>
            <a:r>
              <a:rPr sz="2000" spc="-5" dirty="0">
                <a:latin typeface="Times New Roman"/>
                <a:cs typeface="Times New Roman"/>
              </a:rPr>
              <a:t>	</a:t>
            </a:r>
            <a:r>
              <a:rPr sz="2000" i="1" spc="5" dirty="0">
                <a:latin typeface="Consolas"/>
                <a:cs typeface="Consolas"/>
              </a:rPr>
              <a:t>I</a:t>
            </a:r>
            <a:r>
              <a:rPr sz="1950" i="1" spc="7" baseline="-21367" dirty="0">
                <a:latin typeface="Consolas"/>
                <a:cs typeface="Consolas"/>
              </a:rPr>
              <a:t>v</a:t>
            </a:r>
            <a:r>
              <a:rPr sz="1950" i="1" spc="-450" baseline="-21367" dirty="0">
                <a:latin typeface="Consolas"/>
                <a:cs typeface="Consolas"/>
              </a:rPr>
              <a:t> </a:t>
            </a:r>
            <a:r>
              <a:rPr sz="2000" spc="-10" dirty="0">
                <a:latin typeface="Tahoma"/>
                <a:cs typeface="Tahoma"/>
              </a:rPr>
              <a:t>where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i="1" spc="5" dirty="0">
                <a:latin typeface="Consolas"/>
                <a:cs typeface="Consolas"/>
              </a:rPr>
              <a:t>I</a:t>
            </a:r>
            <a:r>
              <a:rPr sz="1950" i="1" spc="7" baseline="-21367" dirty="0">
                <a:latin typeface="Consolas"/>
                <a:cs typeface="Consolas"/>
              </a:rPr>
              <a:t>v</a:t>
            </a:r>
            <a:r>
              <a:rPr sz="1950" i="1" spc="-450" baseline="-21367" dirty="0">
                <a:latin typeface="Consolas"/>
                <a:cs typeface="Consolas"/>
              </a:rPr>
              <a:t> </a:t>
            </a:r>
            <a:r>
              <a:rPr sz="2000" spc="-5" dirty="0">
                <a:latin typeface="Tahoma"/>
                <a:cs typeface="Tahoma"/>
              </a:rPr>
              <a:t>is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the </a:t>
            </a:r>
            <a:r>
              <a:rPr sz="2000" spc="-10" dirty="0">
                <a:latin typeface="Tahoma"/>
                <a:cs typeface="Tahoma"/>
              </a:rPr>
              <a:t>event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that</a:t>
            </a:r>
            <a:r>
              <a:rPr sz="2000" spc="10" dirty="0">
                <a:latin typeface="Tahoma"/>
                <a:cs typeface="Tahoma"/>
              </a:rPr>
              <a:t> </a:t>
            </a:r>
            <a:r>
              <a:rPr sz="2000" i="1" spc="-5" dirty="0">
                <a:latin typeface="Consolas"/>
                <a:cs typeface="Consolas"/>
              </a:rPr>
              <a:t>v</a:t>
            </a:r>
            <a:r>
              <a:rPr sz="2000" i="1" spc="-475" dirty="0">
                <a:latin typeface="Consolas"/>
                <a:cs typeface="Consolas"/>
              </a:rPr>
              <a:t> </a:t>
            </a:r>
            <a:r>
              <a:rPr sz="2000" spc="-5" dirty="0">
                <a:latin typeface="Tahoma"/>
                <a:cs typeface="Tahoma"/>
              </a:rPr>
              <a:t>is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isolated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575" y="3270250"/>
            <a:ext cx="2005013" cy="3762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5" dirty="0">
                <a:latin typeface="Tahoma"/>
                <a:cs typeface="Tahoma"/>
              </a:rPr>
              <a:t>So, </a:t>
            </a:r>
            <a:r>
              <a:rPr sz="2400" spc="-5" dirty="0">
                <a:latin typeface="Tahoma"/>
                <a:cs typeface="Tahoma"/>
              </a:rPr>
              <a:t>we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have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5065" name="object 10"/>
          <p:cNvSpPr>
            <a:spLocks noChangeArrowheads="1"/>
          </p:cNvSpPr>
          <p:nvPr/>
        </p:nvSpPr>
        <p:spPr bwMode="auto">
          <a:xfrm>
            <a:off x="258763" y="254000"/>
            <a:ext cx="6654800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Case of No Isolated</a:t>
            </a:r>
            <a:r>
              <a:rPr spc="-85" dirty="0"/>
              <a:t> </a:t>
            </a:r>
            <a:r>
              <a:rPr spc="-5" dirty="0"/>
              <a:t>Nodes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00363" y="4205288"/>
            <a:ext cx="455612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-5" dirty="0">
                <a:latin typeface="Consolas"/>
                <a:cs typeface="Consolas"/>
              </a:rPr>
              <a:t>v</a:t>
            </a:r>
            <a:r>
              <a:rPr sz="1850" spc="10" dirty="0">
                <a:latin typeface="Symbol"/>
                <a:cs typeface="Symbol"/>
              </a:rPr>
              <a:t></a:t>
            </a:r>
            <a:r>
              <a:rPr sz="1850" i="1" spc="5" dirty="0">
                <a:latin typeface="Consolas"/>
                <a:cs typeface="Consolas"/>
              </a:rPr>
              <a:t>V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33525" y="3889375"/>
            <a:ext cx="2730500" cy="5175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|</a:t>
            </a:r>
            <a:r>
              <a:rPr i="1" dirty="0">
                <a:latin typeface="Consolas"/>
                <a:cs typeface="Consolas"/>
              </a:rPr>
              <a:t>I</a:t>
            </a:r>
            <a:r>
              <a:rPr dirty="0">
                <a:latin typeface="Consolas"/>
                <a:cs typeface="Consolas"/>
              </a:rPr>
              <a:t>| = |</a:t>
            </a:r>
            <a:r>
              <a:rPr spc="-1165" dirty="0">
                <a:latin typeface="Consolas"/>
                <a:cs typeface="Consolas"/>
              </a:rPr>
              <a:t> </a:t>
            </a:r>
            <a:r>
              <a:rPr b="1" dirty="0">
                <a:latin typeface="Symbol"/>
                <a:cs typeface="Symbol"/>
              </a:rPr>
              <a:t></a:t>
            </a:r>
            <a:r>
              <a:rPr b="1" dirty="0">
                <a:latin typeface="Times New Roman"/>
                <a:cs typeface="Times New Roman"/>
              </a:rPr>
              <a:t> </a:t>
            </a:r>
            <a:r>
              <a:rPr i="1" dirty="0">
                <a:latin typeface="Consolas"/>
                <a:cs typeface="Consolas"/>
              </a:rPr>
              <a:t>I</a:t>
            </a:r>
            <a:r>
              <a:rPr sz="2775" i="1" baseline="-21021" dirty="0">
                <a:latin typeface="Consolas"/>
                <a:cs typeface="Consolas"/>
              </a:rPr>
              <a:t>v</a:t>
            </a:r>
            <a:r>
              <a:rPr dirty="0">
                <a:latin typeface="Consolas"/>
                <a:cs typeface="Consolas"/>
              </a:rPr>
              <a:t>| </a:t>
            </a:r>
            <a:r>
              <a:rPr dirty="0">
                <a:latin typeface="Symbol"/>
                <a:cs typeface="Symbol"/>
              </a:rPr>
              <a:t></a:t>
            </a:r>
            <a:endParaRPr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3888" y="4205288"/>
            <a:ext cx="434975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-160" dirty="0">
                <a:latin typeface="Consolas"/>
                <a:cs typeface="Consolas"/>
              </a:rPr>
              <a:t>v</a:t>
            </a:r>
            <a:r>
              <a:rPr sz="1850" spc="10" dirty="0">
                <a:latin typeface="Symbol"/>
                <a:cs typeface="Symbol"/>
              </a:rPr>
              <a:t></a:t>
            </a:r>
            <a:r>
              <a:rPr sz="1850" i="1" spc="5" dirty="0">
                <a:latin typeface="Consolas"/>
                <a:cs typeface="Consolas"/>
              </a:rPr>
              <a:t>V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79925" y="3889375"/>
            <a:ext cx="2339975" cy="5175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b="1" dirty="0">
                <a:latin typeface="Symbol"/>
                <a:cs typeface="Symbol"/>
              </a:rPr>
              <a:t></a:t>
            </a:r>
            <a:r>
              <a:rPr b="1" dirty="0">
                <a:latin typeface="Times New Roman"/>
                <a:cs typeface="Times New Roman"/>
              </a:rPr>
              <a:t> </a:t>
            </a:r>
            <a:r>
              <a:rPr dirty="0">
                <a:latin typeface="Consolas"/>
                <a:cs typeface="Consolas"/>
              </a:rPr>
              <a:t>|</a:t>
            </a:r>
            <a:r>
              <a:rPr i="1" dirty="0">
                <a:latin typeface="Consolas"/>
                <a:cs typeface="Consolas"/>
              </a:rPr>
              <a:t>I</a:t>
            </a:r>
            <a:r>
              <a:rPr sz="2775" i="1" baseline="-21021" dirty="0">
                <a:latin typeface="Consolas"/>
                <a:cs typeface="Consolas"/>
              </a:rPr>
              <a:t>v</a:t>
            </a:r>
            <a:r>
              <a:rPr dirty="0">
                <a:latin typeface="Consolas"/>
                <a:cs typeface="Consolas"/>
              </a:rPr>
              <a:t>| =</a:t>
            </a:r>
            <a:r>
              <a:rPr spc="30" dirty="0">
                <a:latin typeface="Consolas"/>
                <a:cs typeface="Consolas"/>
              </a:rPr>
              <a:t> </a:t>
            </a:r>
            <a:r>
              <a:rPr i="1" spc="5" dirty="0">
                <a:latin typeface="Consolas"/>
                <a:cs typeface="Consolas"/>
              </a:rPr>
              <a:t>n</a:t>
            </a:r>
            <a:r>
              <a:rPr spc="5" dirty="0">
                <a:latin typeface="Consolas"/>
                <a:cs typeface="Consolas"/>
              </a:rPr>
              <a:t>e</a:t>
            </a:r>
            <a:r>
              <a:rPr sz="2775" spc="7" baseline="25525" dirty="0">
                <a:latin typeface="Consolas"/>
                <a:cs typeface="Consolas"/>
              </a:rPr>
              <a:t>–</a:t>
            </a:r>
            <a:r>
              <a:rPr sz="2775" i="1" spc="7" baseline="25525" dirty="0">
                <a:latin typeface="Consolas"/>
                <a:cs typeface="Consolas"/>
              </a:rPr>
              <a:t>c</a:t>
            </a:r>
            <a:endParaRPr sz="2775" baseline="25525">
              <a:latin typeface="Consolas"/>
              <a:cs typeface="Consolas"/>
            </a:endParaRPr>
          </a:p>
        </p:txBody>
      </p:sp>
      <p:sp>
        <p:nvSpPr>
          <p:cNvPr id="45071" name="object 16"/>
          <p:cNvSpPr>
            <a:spLocks noChangeArrowheads="1"/>
          </p:cNvSpPr>
          <p:nvPr/>
        </p:nvSpPr>
        <p:spPr bwMode="auto">
          <a:xfrm>
            <a:off x="7097713" y="4687888"/>
            <a:ext cx="809625" cy="8112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72" name="object 17"/>
          <p:cNvSpPr>
            <a:spLocks noChangeArrowheads="1"/>
          </p:cNvSpPr>
          <p:nvPr/>
        </p:nvSpPr>
        <p:spPr bwMode="auto">
          <a:xfrm>
            <a:off x="7461250" y="5053013"/>
            <a:ext cx="82550" cy="825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73" name="object 18"/>
          <p:cNvSpPr>
            <a:spLocks/>
          </p:cNvSpPr>
          <p:nvPr/>
        </p:nvSpPr>
        <p:spPr bwMode="auto">
          <a:xfrm>
            <a:off x="7143750" y="4714875"/>
            <a:ext cx="714375" cy="714375"/>
          </a:xfrm>
          <a:custGeom>
            <a:avLst/>
            <a:gdLst/>
            <a:ahLst/>
            <a:cxnLst>
              <a:cxn ang="0">
                <a:pos x="357187" y="0"/>
              </a:cxn>
              <a:cxn ang="0">
                <a:pos x="308719" y="3260"/>
              </a:cxn>
              <a:cxn ang="0">
                <a:pos x="262232" y="12759"/>
              </a:cxn>
              <a:cxn ang="0">
                <a:pos x="218154" y="28069"/>
              </a:cxn>
              <a:cxn ang="0">
                <a:pos x="176908" y="48766"/>
              </a:cxn>
              <a:cxn ang="0">
                <a:pos x="138920" y="74424"/>
              </a:cxn>
              <a:cxn ang="0">
                <a:pos x="104617" y="104617"/>
              </a:cxn>
              <a:cxn ang="0">
                <a:pos x="74424" y="138920"/>
              </a:cxn>
              <a:cxn ang="0">
                <a:pos x="48766" y="176908"/>
              </a:cxn>
              <a:cxn ang="0">
                <a:pos x="28069" y="218154"/>
              </a:cxn>
              <a:cxn ang="0">
                <a:pos x="12759" y="262232"/>
              </a:cxn>
              <a:cxn ang="0">
                <a:pos x="3260" y="308719"/>
              </a:cxn>
              <a:cxn ang="0">
                <a:pos x="0" y="357187"/>
              </a:cxn>
              <a:cxn ang="0">
                <a:pos x="3260" y="405655"/>
              </a:cxn>
              <a:cxn ang="0">
                <a:pos x="12759" y="452142"/>
              </a:cxn>
              <a:cxn ang="0">
                <a:pos x="28069" y="496220"/>
              </a:cxn>
              <a:cxn ang="0">
                <a:pos x="48766" y="537466"/>
              </a:cxn>
              <a:cxn ang="0">
                <a:pos x="74424" y="575454"/>
              </a:cxn>
              <a:cxn ang="0">
                <a:pos x="104617" y="609757"/>
              </a:cxn>
              <a:cxn ang="0">
                <a:pos x="138920" y="639950"/>
              </a:cxn>
              <a:cxn ang="0">
                <a:pos x="176908" y="665608"/>
              </a:cxn>
              <a:cxn ang="0">
                <a:pos x="218154" y="686305"/>
              </a:cxn>
              <a:cxn ang="0">
                <a:pos x="262232" y="701615"/>
              </a:cxn>
              <a:cxn ang="0">
                <a:pos x="308719" y="711114"/>
              </a:cxn>
              <a:cxn ang="0">
                <a:pos x="357187" y="714375"/>
              </a:cxn>
              <a:cxn ang="0">
                <a:pos x="405655" y="711114"/>
              </a:cxn>
              <a:cxn ang="0">
                <a:pos x="452142" y="701615"/>
              </a:cxn>
              <a:cxn ang="0">
                <a:pos x="496220" y="686305"/>
              </a:cxn>
              <a:cxn ang="0">
                <a:pos x="537466" y="665608"/>
              </a:cxn>
              <a:cxn ang="0">
                <a:pos x="575454" y="639950"/>
              </a:cxn>
              <a:cxn ang="0">
                <a:pos x="609757" y="609757"/>
              </a:cxn>
              <a:cxn ang="0">
                <a:pos x="639950" y="575454"/>
              </a:cxn>
              <a:cxn ang="0">
                <a:pos x="665608" y="537466"/>
              </a:cxn>
              <a:cxn ang="0">
                <a:pos x="686305" y="496220"/>
              </a:cxn>
              <a:cxn ang="0">
                <a:pos x="701615" y="452142"/>
              </a:cxn>
              <a:cxn ang="0">
                <a:pos x="711114" y="405655"/>
              </a:cxn>
              <a:cxn ang="0">
                <a:pos x="714375" y="357187"/>
              </a:cxn>
              <a:cxn ang="0">
                <a:pos x="711114" y="308719"/>
              </a:cxn>
              <a:cxn ang="0">
                <a:pos x="701615" y="262232"/>
              </a:cxn>
              <a:cxn ang="0">
                <a:pos x="686305" y="218154"/>
              </a:cxn>
              <a:cxn ang="0">
                <a:pos x="665608" y="176908"/>
              </a:cxn>
              <a:cxn ang="0">
                <a:pos x="639950" y="138920"/>
              </a:cxn>
              <a:cxn ang="0">
                <a:pos x="609757" y="104617"/>
              </a:cxn>
              <a:cxn ang="0">
                <a:pos x="575454" y="74424"/>
              </a:cxn>
              <a:cxn ang="0">
                <a:pos x="537466" y="48766"/>
              </a:cxn>
              <a:cxn ang="0">
                <a:pos x="496220" y="28069"/>
              </a:cxn>
              <a:cxn ang="0">
                <a:pos x="452142" y="12759"/>
              </a:cxn>
              <a:cxn ang="0">
                <a:pos x="405655" y="3260"/>
              </a:cxn>
              <a:cxn ang="0">
                <a:pos x="357187" y="0"/>
              </a:cxn>
            </a:cxnLst>
            <a:rect l="0" t="0" r="r" b="b"/>
            <a:pathLst>
              <a:path w="714375" h="714375">
                <a:moveTo>
                  <a:pt x="357187" y="0"/>
                </a:moveTo>
                <a:lnTo>
                  <a:pt x="308719" y="3260"/>
                </a:lnTo>
                <a:lnTo>
                  <a:pt x="262232" y="12759"/>
                </a:lnTo>
                <a:lnTo>
                  <a:pt x="218154" y="28069"/>
                </a:lnTo>
                <a:lnTo>
                  <a:pt x="176908" y="48766"/>
                </a:lnTo>
                <a:lnTo>
                  <a:pt x="138920" y="74424"/>
                </a:lnTo>
                <a:lnTo>
                  <a:pt x="104617" y="104617"/>
                </a:lnTo>
                <a:lnTo>
                  <a:pt x="74424" y="138920"/>
                </a:lnTo>
                <a:lnTo>
                  <a:pt x="48766" y="176908"/>
                </a:lnTo>
                <a:lnTo>
                  <a:pt x="28069" y="218154"/>
                </a:lnTo>
                <a:lnTo>
                  <a:pt x="12759" y="262232"/>
                </a:lnTo>
                <a:lnTo>
                  <a:pt x="3260" y="308719"/>
                </a:lnTo>
                <a:lnTo>
                  <a:pt x="0" y="357187"/>
                </a:lnTo>
                <a:lnTo>
                  <a:pt x="3260" y="405655"/>
                </a:lnTo>
                <a:lnTo>
                  <a:pt x="12759" y="452142"/>
                </a:lnTo>
                <a:lnTo>
                  <a:pt x="28069" y="496220"/>
                </a:lnTo>
                <a:lnTo>
                  <a:pt x="48766" y="537466"/>
                </a:lnTo>
                <a:lnTo>
                  <a:pt x="74424" y="575454"/>
                </a:lnTo>
                <a:lnTo>
                  <a:pt x="104617" y="609757"/>
                </a:lnTo>
                <a:lnTo>
                  <a:pt x="138920" y="639950"/>
                </a:lnTo>
                <a:lnTo>
                  <a:pt x="176908" y="665608"/>
                </a:lnTo>
                <a:lnTo>
                  <a:pt x="218154" y="686305"/>
                </a:lnTo>
                <a:lnTo>
                  <a:pt x="262232" y="701615"/>
                </a:lnTo>
                <a:lnTo>
                  <a:pt x="308719" y="711114"/>
                </a:lnTo>
                <a:lnTo>
                  <a:pt x="357187" y="714375"/>
                </a:lnTo>
                <a:lnTo>
                  <a:pt x="405655" y="711114"/>
                </a:lnTo>
                <a:lnTo>
                  <a:pt x="452142" y="701615"/>
                </a:lnTo>
                <a:lnTo>
                  <a:pt x="496220" y="686305"/>
                </a:lnTo>
                <a:lnTo>
                  <a:pt x="537466" y="665608"/>
                </a:lnTo>
                <a:lnTo>
                  <a:pt x="575454" y="639950"/>
                </a:lnTo>
                <a:lnTo>
                  <a:pt x="609757" y="609757"/>
                </a:lnTo>
                <a:lnTo>
                  <a:pt x="639950" y="575454"/>
                </a:lnTo>
                <a:lnTo>
                  <a:pt x="665608" y="537466"/>
                </a:lnTo>
                <a:lnTo>
                  <a:pt x="686305" y="496220"/>
                </a:lnTo>
                <a:lnTo>
                  <a:pt x="701615" y="452142"/>
                </a:lnTo>
                <a:lnTo>
                  <a:pt x="711114" y="405655"/>
                </a:lnTo>
                <a:lnTo>
                  <a:pt x="714375" y="357187"/>
                </a:lnTo>
                <a:lnTo>
                  <a:pt x="711114" y="308719"/>
                </a:lnTo>
                <a:lnTo>
                  <a:pt x="701615" y="262232"/>
                </a:lnTo>
                <a:lnTo>
                  <a:pt x="686305" y="218154"/>
                </a:lnTo>
                <a:lnTo>
                  <a:pt x="665608" y="176908"/>
                </a:lnTo>
                <a:lnTo>
                  <a:pt x="639950" y="138920"/>
                </a:lnTo>
                <a:lnTo>
                  <a:pt x="609757" y="104617"/>
                </a:lnTo>
                <a:lnTo>
                  <a:pt x="575454" y="74424"/>
                </a:lnTo>
                <a:lnTo>
                  <a:pt x="537466" y="48766"/>
                </a:lnTo>
                <a:lnTo>
                  <a:pt x="496220" y="28069"/>
                </a:lnTo>
                <a:lnTo>
                  <a:pt x="452142" y="12759"/>
                </a:lnTo>
                <a:lnTo>
                  <a:pt x="405655" y="3260"/>
                </a:lnTo>
                <a:lnTo>
                  <a:pt x="357187" y="0"/>
                </a:lnTo>
                <a:close/>
              </a:path>
            </a:pathLst>
          </a:custGeom>
          <a:solidFill>
            <a:srgbClr val="8063A1">
              <a:alpha val="20000"/>
            </a:srgbClr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074" name="object 19"/>
          <p:cNvSpPr>
            <a:spLocks/>
          </p:cNvSpPr>
          <p:nvPr/>
        </p:nvSpPr>
        <p:spPr bwMode="auto">
          <a:xfrm>
            <a:off x="7143750" y="4714875"/>
            <a:ext cx="714375" cy="714375"/>
          </a:xfrm>
          <a:custGeom>
            <a:avLst/>
            <a:gdLst/>
            <a:ahLst/>
            <a:cxnLst>
              <a:cxn ang="0">
                <a:pos x="0" y="357187"/>
              </a:cxn>
              <a:cxn ang="0">
                <a:pos x="3260" y="308719"/>
              </a:cxn>
              <a:cxn ang="0">
                <a:pos x="12759" y="262232"/>
              </a:cxn>
              <a:cxn ang="0">
                <a:pos x="28069" y="218154"/>
              </a:cxn>
              <a:cxn ang="0">
                <a:pos x="48766" y="176908"/>
              </a:cxn>
              <a:cxn ang="0">
                <a:pos x="74424" y="138920"/>
              </a:cxn>
              <a:cxn ang="0">
                <a:pos x="104617" y="104617"/>
              </a:cxn>
              <a:cxn ang="0">
                <a:pos x="138920" y="74424"/>
              </a:cxn>
              <a:cxn ang="0">
                <a:pos x="176908" y="48766"/>
              </a:cxn>
              <a:cxn ang="0">
                <a:pos x="218154" y="28069"/>
              </a:cxn>
              <a:cxn ang="0">
                <a:pos x="262232" y="12759"/>
              </a:cxn>
              <a:cxn ang="0">
                <a:pos x="308719" y="3260"/>
              </a:cxn>
              <a:cxn ang="0">
                <a:pos x="357187" y="0"/>
              </a:cxn>
              <a:cxn ang="0">
                <a:pos x="405655" y="3260"/>
              </a:cxn>
              <a:cxn ang="0">
                <a:pos x="452142" y="12759"/>
              </a:cxn>
              <a:cxn ang="0">
                <a:pos x="496220" y="28069"/>
              </a:cxn>
              <a:cxn ang="0">
                <a:pos x="537466" y="48766"/>
              </a:cxn>
              <a:cxn ang="0">
                <a:pos x="575454" y="74424"/>
              </a:cxn>
              <a:cxn ang="0">
                <a:pos x="609757" y="104617"/>
              </a:cxn>
              <a:cxn ang="0">
                <a:pos x="639950" y="138920"/>
              </a:cxn>
              <a:cxn ang="0">
                <a:pos x="665608" y="176908"/>
              </a:cxn>
              <a:cxn ang="0">
                <a:pos x="686305" y="218154"/>
              </a:cxn>
              <a:cxn ang="0">
                <a:pos x="701615" y="262232"/>
              </a:cxn>
              <a:cxn ang="0">
                <a:pos x="711114" y="308719"/>
              </a:cxn>
              <a:cxn ang="0">
                <a:pos x="714375" y="357187"/>
              </a:cxn>
              <a:cxn ang="0">
                <a:pos x="711114" y="405655"/>
              </a:cxn>
              <a:cxn ang="0">
                <a:pos x="701615" y="452142"/>
              </a:cxn>
              <a:cxn ang="0">
                <a:pos x="686305" y="496220"/>
              </a:cxn>
              <a:cxn ang="0">
                <a:pos x="665608" y="537466"/>
              </a:cxn>
              <a:cxn ang="0">
                <a:pos x="639950" y="575454"/>
              </a:cxn>
              <a:cxn ang="0">
                <a:pos x="609757" y="609757"/>
              </a:cxn>
              <a:cxn ang="0">
                <a:pos x="575454" y="639950"/>
              </a:cxn>
              <a:cxn ang="0">
                <a:pos x="537466" y="665608"/>
              </a:cxn>
              <a:cxn ang="0">
                <a:pos x="496220" y="686305"/>
              </a:cxn>
              <a:cxn ang="0">
                <a:pos x="452142" y="701615"/>
              </a:cxn>
              <a:cxn ang="0">
                <a:pos x="405655" y="711114"/>
              </a:cxn>
              <a:cxn ang="0">
                <a:pos x="357187" y="714375"/>
              </a:cxn>
              <a:cxn ang="0">
                <a:pos x="308719" y="711114"/>
              </a:cxn>
              <a:cxn ang="0">
                <a:pos x="262232" y="701615"/>
              </a:cxn>
              <a:cxn ang="0">
                <a:pos x="218154" y="686305"/>
              </a:cxn>
              <a:cxn ang="0">
                <a:pos x="176908" y="665608"/>
              </a:cxn>
              <a:cxn ang="0">
                <a:pos x="138920" y="639950"/>
              </a:cxn>
              <a:cxn ang="0">
                <a:pos x="104617" y="609757"/>
              </a:cxn>
              <a:cxn ang="0">
                <a:pos x="74424" y="575454"/>
              </a:cxn>
              <a:cxn ang="0">
                <a:pos x="48766" y="537466"/>
              </a:cxn>
              <a:cxn ang="0">
                <a:pos x="28069" y="496220"/>
              </a:cxn>
              <a:cxn ang="0">
                <a:pos x="12759" y="452142"/>
              </a:cxn>
              <a:cxn ang="0">
                <a:pos x="3260" y="405655"/>
              </a:cxn>
              <a:cxn ang="0">
                <a:pos x="0" y="357187"/>
              </a:cxn>
            </a:cxnLst>
            <a:rect l="0" t="0" r="r" b="b"/>
            <a:pathLst>
              <a:path w="714375" h="714375">
                <a:moveTo>
                  <a:pt x="0" y="357187"/>
                </a:moveTo>
                <a:lnTo>
                  <a:pt x="3260" y="308719"/>
                </a:lnTo>
                <a:lnTo>
                  <a:pt x="12759" y="262232"/>
                </a:lnTo>
                <a:lnTo>
                  <a:pt x="28069" y="218154"/>
                </a:lnTo>
                <a:lnTo>
                  <a:pt x="48766" y="176908"/>
                </a:lnTo>
                <a:lnTo>
                  <a:pt x="74424" y="138920"/>
                </a:lnTo>
                <a:lnTo>
                  <a:pt x="104617" y="104617"/>
                </a:lnTo>
                <a:lnTo>
                  <a:pt x="138920" y="74424"/>
                </a:lnTo>
                <a:lnTo>
                  <a:pt x="176908" y="48766"/>
                </a:lnTo>
                <a:lnTo>
                  <a:pt x="218154" y="28069"/>
                </a:lnTo>
                <a:lnTo>
                  <a:pt x="262232" y="12759"/>
                </a:lnTo>
                <a:lnTo>
                  <a:pt x="308719" y="3260"/>
                </a:lnTo>
                <a:lnTo>
                  <a:pt x="357187" y="0"/>
                </a:lnTo>
                <a:lnTo>
                  <a:pt x="405655" y="3260"/>
                </a:lnTo>
                <a:lnTo>
                  <a:pt x="452142" y="12759"/>
                </a:lnTo>
                <a:lnTo>
                  <a:pt x="496220" y="28069"/>
                </a:lnTo>
                <a:lnTo>
                  <a:pt x="537466" y="48766"/>
                </a:lnTo>
                <a:lnTo>
                  <a:pt x="575454" y="74424"/>
                </a:lnTo>
                <a:lnTo>
                  <a:pt x="609757" y="104617"/>
                </a:lnTo>
                <a:lnTo>
                  <a:pt x="639950" y="138920"/>
                </a:lnTo>
                <a:lnTo>
                  <a:pt x="665608" y="176908"/>
                </a:lnTo>
                <a:lnTo>
                  <a:pt x="686305" y="218154"/>
                </a:lnTo>
                <a:lnTo>
                  <a:pt x="701615" y="262232"/>
                </a:lnTo>
                <a:lnTo>
                  <a:pt x="711114" y="308719"/>
                </a:lnTo>
                <a:lnTo>
                  <a:pt x="714375" y="357187"/>
                </a:lnTo>
                <a:lnTo>
                  <a:pt x="711114" y="405655"/>
                </a:lnTo>
                <a:lnTo>
                  <a:pt x="701615" y="452142"/>
                </a:lnTo>
                <a:lnTo>
                  <a:pt x="686305" y="496220"/>
                </a:lnTo>
                <a:lnTo>
                  <a:pt x="665608" y="537466"/>
                </a:lnTo>
                <a:lnTo>
                  <a:pt x="639950" y="575454"/>
                </a:lnTo>
                <a:lnTo>
                  <a:pt x="609757" y="609757"/>
                </a:lnTo>
                <a:lnTo>
                  <a:pt x="575454" y="639950"/>
                </a:lnTo>
                <a:lnTo>
                  <a:pt x="537466" y="665608"/>
                </a:lnTo>
                <a:lnTo>
                  <a:pt x="496220" y="686305"/>
                </a:lnTo>
                <a:lnTo>
                  <a:pt x="452142" y="701615"/>
                </a:lnTo>
                <a:lnTo>
                  <a:pt x="405655" y="711114"/>
                </a:lnTo>
                <a:lnTo>
                  <a:pt x="357187" y="714375"/>
                </a:lnTo>
                <a:lnTo>
                  <a:pt x="308719" y="711114"/>
                </a:lnTo>
                <a:lnTo>
                  <a:pt x="262232" y="701615"/>
                </a:lnTo>
                <a:lnTo>
                  <a:pt x="218154" y="686305"/>
                </a:lnTo>
                <a:lnTo>
                  <a:pt x="176908" y="665608"/>
                </a:lnTo>
                <a:lnTo>
                  <a:pt x="138920" y="639950"/>
                </a:lnTo>
                <a:lnTo>
                  <a:pt x="104617" y="609757"/>
                </a:lnTo>
                <a:lnTo>
                  <a:pt x="74424" y="575454"/>
                </a:lnTo>
                <a:lnTo>
                  <a:pt x="48766" y="537466"/>
                </a:lnTo>
                <a:lnTo>
                  <a:pt x="28069" y="496220"/>
                </a:lnTo>
                <a:lnTo>
                  <a:pt x="12759" y="452142"/>
                </a:lnTo>
                <a:lnTo>
                  <a:pt x="3260" y="405655"/>
                </a:lnTo>
                <a:lnTo>
                  <a:pt x="0" y="357187"/>
                </a:lnTo>
                <a:close/>
              </a:path>
            </a:pathLst>
          </a:custGeom>
          <a:noFill/>
          <a:ln w="12700">
            <a:solidFill>
              <a:srgbClr val="8063A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075" name="object 20"/>
          <p:cNvSpPr>
            <a:spLocks noChangeArrowheads="1"/>
          </p:cNvSpPr>
          <p:nvPr/>
        </p:nvSpPr>
        <p:spPr bwMode="auto">
          <a:xfrm>
            <a:off x="7526338" y="4687888"/>
            <a:ext cx="809625" cy="8112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76" name="object 21"/>
          <p:cNvSpPr>
            <a:spLocks noChangeArrowheads="1"/>
          </p:cNvSpPr>
          <p:nvPr/>
        </p:nvSpPr>
        <p:spPr bwMode="auto">
          <a:xfrm>
            <a:off x="7889875" y="5053013"/>
            <a:ext cx="82550" cy="825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77" name="object 22"/>
          <p:cNvSpPr>
            <a:spLocks/>
          </p:cNvSpPr>
          <p:nvPr/>
        </p:nvSpPr>
        <p:spPr bwMode="auto">
          <a:xfrm>
            <a:off x="7572375" y="4714875"/>
            <a:ext cx="714375" cy="714375"/>
          </a:xfrm>
          <a:custGeom>
            <a:avLst/>
            <a:gdLst/>
            <a:ahLst/>
            <a:cxnLst>
              <a:cxn ang="0">
                <a:pos x="357187" y="0"/>
              </a:cxn>
              <a:cxn ang="0">
                <a:pos x="308719" y="3260"/>
              </a:cxn>
              <a:cxn ang="0">
                <a:pos x="262232" y="12759"/>
              </a:cxn>
              <a:cxn ang="0">
                <a:pos x="218154" y="28069"/>
              </a:cxn>
              <a:cxn ang="0">
                <a:pos x="176908" y="48766"/>
              </a:cxn>
              <a:cxn ang="0">
                <a:pos x="138920" y="74424"/>
              </a:cxn>
              <a:cxn ang="0">
                <a:pos x="104617" y="104617"/>
              </a:cxn>
              <a:cxn ang="0">
                <a:pos x="74424" y="138920"/>
              </a:cxn>
              <a:cxn ang="0">
                <a:pos x="48766" y="176908"/>
              </a:cxn>
              <a:cxn ang="0">
                <a:pos x="28069" y="218154"/>
              </a:cxn>
              <a:cxn ang="0">
                <a:pos x="12759" y="262232"/>
              </a:cxn>
              <a:cxn ang="0">
                <a:pos x="3260" y="308719"/>
              </a:cxn>
              <a:cxn ang="0">
                <a:pos x="0" y="357187"/>
              </a:cxn>
              <a:cxn ang="0">
                <a:pos x="3260" y="405655"/>
              </a:cxn>
              <a:cxn ang="0">
                <a:pos x="12759" y="452142"/>
              </a:cxn>
              <a:cxn ang="0">
                <a:pos x="28069" y="496220"/>
              </a:cxn>
              <a:cxn ang="0">
                <a:pos x="48766" y="537466"/>
              </a:cxn>
              <a:cxn ang="0">
                <a:pos x="74424" y="575454"/>
              </a:cxn>
              <a:cxn ang="0">
                <a:pos x="104617" y="609757"/>
              </a:cxn>
              <a:cxn ang="0">
                <a:pos x="138920" y="639950"/>
              </a:cxn>
              <a:cxn ang="0">
                <a:pos x="176908" y="665608"/>
              </a:cxn>
              <a:cxn ang="0">
                <a:pos x="218154" y="686305"/>
              </a:cxn>
              <a:cxn ang="0">
                <a:pos x="262232" y="701615"/>
              </a:cxn>
              <a:cxn ang="0">
                <a:pos x="308719" y="711114"/>
              </a:cxn>
              <a:cxn ang="0">
                <a:pos x="357187" y="714375"/>
              </a:cxn>
              <a:cxn ang="0">
                <a:pos x="405655" y="711114"/>
              </a:cxn>
              <a:cxn ang="0">
                <a:pos x="452142" y="701615"/>
              </a:cxn>
              <a:cxn ang="0">
                <a:pos x="496220" y="686305"/>
              </a:cxn>
              <a:cxn ang="0">
                <a:pos x="537466" y="665608"/>
              </a:cxn>
              <a:cxn ang="0">
                <a:pos x="575454" y="639950"/>
              </a:cxn>
              <a:cxn ang="0">
                <a:pos x="609757" y="609757"/>
              </a:cxn>
              <a:cxn ang="0">
                <a:pos x="639950" y="575454"/>
              </a:cxn>
              <a:cxn ang="0">
                <a:pos x="665608" y="537466"/>
              </a:cxn>
              <a:cxn ang="0">
                <a:pos x="686305" y="496220"/>
              </a:cxn>
              <a:cxn ang="0">
                <a:pos x="701615" y="452142"/>
              </a:cxn>
              <a:cxn ang="0">
                <a:pos x="711114" y="405655"/>
              </a:cxn>
              <a:cxn ang="0">
                <a:pos x="714375" y="357187"/>
              </a:cxn>
              <a:cxn ang="0">
                <a:pos x="711114" y="308719"/>
              </a:cxn>
              <a:cxn ang="0">
                <a:pos x="701615" y="262232"/>
              </a:cxn>
              <a:cxn ang="0">
                <a:pos x="686305" y="218154"/>
              </a:cxn>
              <a:cxn ang="0">
                <a:pos x="665608" y="176908"/>
              </a:cxn>
              <a:cxn ang="0">
                <a:pos x="639950" y="138920"/>
              </a:cxn>
              <a:cxn ang="0">
                <a:pos x="609757" y="104617"/>
              </a:cxn>
              <a:cxn ang="0">
                <a:pos x="575454" y="74424"/>
              </a:cxn>
              <a:cxn ang="0">
                <a:pos x="537466" y="48766"/>
              </a:cxn>
              <a:cxn ang="0">
                <a:pos x="496220" y="28069"/>
              </a:cxn>
              <a:cxn ang="0">
                <a:pos x="452142" y="12759"/>
              </a:cxn>
              <a:cxn ang="0">
                <a:pos x="405655" y="3260"/>
              </a:cxn>
              <a:cxn ang="0">
                <a:pos x="357187" y="0"/>
              </a:cxn>
            </a:cxnLst>
            <a:rect l="0" t="0" r="r" b="b"/>
            <a:pathLst>
              <a:path w="714375" h="714375">
                <a:moveTo>
                  <a:pt x="357187" y="0"/>
                </a:moveTo>
                <a:lnTo>
                  <a:pt x="308719" y="3260"/>
                </a:lnTo>
                <a:lnTo>
                  <a:pt x="262232" y="12759"/>
                </a:lnTo>
                <a:lnTo>
                  <a:pt x="218154" y="28069"/>
                </a:lnTo>
                <a:lnTo>
                  <a:pt x="176908" y="48766"/>
                </a:lnTo>
                <a:lnTo>
                  <a:pt x="138920" y="74424"/>
                </a:lnTo>
                <a:lnTo>
                  <a:pt x="104617" y="104617"/>
                </a:lnTo>
                <a:lnTo>
                  <a:pt x="74424" y="138920"/>
                </a:lnTo>
                <a:lnTo>
                  <a:pt x="48766" y="176908"/>
                </a:lnTo>
                <a:lnTo>
                  <a:pt x="28069" y="218154"/>
                </a:lnTo>
                <a:lnTo>
                  <a:pt x="12759" y="262232"/>
                </a:lnTo>
                <a:lnTo>
                  <a:pt x="3260" y="308719"/>
                </a:lnTo>
                <a:lnTo>
                  <a:pt x="0" y="357187"/>
                </a:lnTo>
                <a:lnTo>
                  <a:pt x="3260" y="405655"/>
                </a:lnTo>
                <a:lnTo>
                  <a:pt x="12759" y="452142"/>
                </a:lnTo>
                <a:lnTo>
                  <a:pt x="28069" y="496220"/>
                </a:lnTo>
                <a:lnTo>
                  <a:pt x="48766" y="537466"/>
                </a:lnTo>
                <a:lnTo>
                  <a:pt x="74424" y="575454"/>
                </a:lnTo>
                <a:lnTo>
                  <a:pt x="104617" y="609757"/>
                </a:lnTo>
                <a:lnTo>
                  <a:pt x="138920" y="639950"/>
                </a:lnTo>
                <a:lnTo>
                  <a:pt x="176908" y="665608"/>
                </a:lnTo>
                <a:lnTo>
                  <a:pt x="218154" y="686305"/>
                </a:lnTo>
                <a:lnTo>
                  <a:pt x="262232" y="701615"/>
                </a:lnTo>
                <a:lnTo>
                  <a:pt x="308719" y="711114"/>
                </a:lnTo>
                <a:lnTo>
                  <a:pt x="357187" y="714375"/>
                </a:lnTo>
                <a:lnTo>
                  <a:pt x="405655" y="711114"/>
                </a:lnTo>
                <a:lnTo>
                  <a:pt x="452142" y="701615"/>
                </a:lnTo>
                <a:lnTo>
                  <a:pt x="496220" y="686305"/>
                </a:lnTo>
                <a:lnTo>
                  <a:pt x="537466" y="665608"/>
                </a:lnTo>
                <a:lnTo>
                  <a:pt x="575454" y="639950"/>
                </a:lnTo>
                <a:lnTo>
                  <a:pt x="609757" y="609757"/>
                </a:lnTo>
                <a:lnTo>
                  <a:pt x="639950" y="575454"/>
                </a:lnTo>
                <a:lnTo>
                  <a:pt x="665608" y="537466"/>
                </a:lnTo>
                <a:lnTo>
                  <a:pt x="686305" y="496220"/>
                </a:lnTo>
                <a:lnTo>
                  <a:pt x="701615" y="452142"/>
                </a:lnTo>
                <a:lnTo>
                  <a:pt x="711114" y="405655"/>
                </a:lnTo>
                <a:lnTo>
                  <a:pt x="714375" y="357187"/>
                </a:lnTo>
                <a:lnTo>
                  <a:pt x="711114" y="308719"/>
                </a:lnTo>
                <a:lnTo>
                  <a:pt x="701615" y="262232"/>
                </a:lnTo>
                <a:lnTo>
                  <a:pt x="686305" y="218154"/>
                </a:lnTo>
                <a:lnTo>
                  <a:pt x="665608" y="176908"/>
                </a:lnTo>
                <a:lnTo>
                  <a:pt x="639950" y="138920"/>
                </a:lnTo>
                <a:lnTo>
                  <a:pt x="609757" y="104617"/>
                </a:lnTo>
                <a:lnTo>
                  <a:pt x="575454" y="74424"/>
                </a:lnTo>
                <a:lnTo>
                  <a:pt x="537466" y="48766"/>
                </a:lnTo>
                <a:lnTo>
                  <a:pt x="496220" y="28069"/>
                </a:lnTo>
                <a:lnTo>
                  <a:pt x="452142" y="12759"/>
                </a:lnTo>
                <a:lnTo>
                  <a:pt x="405655" y="3260"/>
                </a:lnTo>
                <a:lnTo>
                  <a:pt x="357187" y="0"/>
                </a:lnTo>
                <a:close/>
              </a:path>
            </a:pathLst>
          </a:custGeom>
          <a:solidFill>
            <a:srgbClr val="FF0000">
              <a:alpha val="20000"/>
            </a:srgbClr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078" name="object 23"/>
          <p:cNvSpPr>
            <a:spLocks/>
          </p:cNvSpPr>
          <p:nvPr/>
        </p:nvSpPr>
        <p:spPr bwMode="auto">
          <a:xfrm>
            <a:off x="7572375" y="4714875"/>
            <a:ext cx="714375" cy="714375"/>
          </a:xfrm>
          <a:custGeom>
            <a:avLst/>
            <a:gdLst/>
            <a:ahLst/>
            <a:cxnLst>
              <a:cxn ang="0">
                <a:pos x="0" y="357187"/>
              </a:cxn>
              <a:cxn ang="0">
                <a:pos x="3260" y="308719"/>
              </a:cxn>
              <a:cxn ang="0">
                <a:pos x="12759" y="262232"/>
              </a:cxn>
              <a:cxn ang="0">
                <a:pos x="28069" y="218154"/>
              </a:cxn>
              <a:cxn ang="0">
                <a:pos x="48766" y="176908"/>
              </a:cxn>
              <a:cxn ang="0">
                <a:pos x="74424" y="138920"/>
              </a:cxn>
              <a:cxn ang="0">
                <a:pos x="104617" y="104617"/>
              </a:cxn>
              <a:cxn ang="0">
                <a:pos x="138920" y="74424"/>
              </a:cxn>
              <a:cxn ang="0">
                <a:pos x="176908" y="48766"/>
              </a:cxn>
              <a:cxn ang="0">
                <a:pos x="218154" y="28069"/>
              </a:cxn>
              <a:cxn ang="0">
                <a:pos x="262232" y="12759"/>
              </a:cxn>
              <a:cxn ang="0">
                <a:pos x="308719" y="3260"/>
              </a:cxn>
              <a:cxn ang="0">
                <a:pos x="357187" y="0"/>
              </a:cxn>
              <a:cxn ang="0">
                <a:pos x="405655" y="3260"/>
              </a:cxn>
              <a:cxn ang="0">
                <a:pos x="452142" y="12759"/>
              </a:cxn>
              <a:cxn ang="0">
                <a:pos x="496220" y="28069"/>
              </a:cxn>
              <a:cxn ang="0">
                <a:pos x="537466" y="48766"/>
              </a:cxn>
              <a:cxn ang="0">
                <a:pos x="575454" y="74424"/>
              </a:cxn>
              <a:cxn ang="0">
                <a:pos x="609757" y="104617"/>
              </a:cxn>
              <a:cxn ang="0">
                <a:pos x="639950" y="138920"/>
              </a:cxn>
              <a:cxn ang="0">
                <a:pos x="665608" y="176908"/>
              </a:cxn>
              <a:cxn ang="0">
                <a:pos x="686305" y="218154"/>
              </a:cxn>
              <a:cxn ang="0">
                <a:pos x="701615" y="262232"/>
              </a:cxn>
              <a:cxn ang="0">
                <a:pos x="711114" y="308719"/>
              </a:cxn>
              <a:cxn ang="0">
                <a:pos x="714375" y="357187"/>
              </a:cxn>
              <a:cxn ang="0">
                <a:pos x="711114" y="405655"/>
              </a:cxn>
              <a:cxn ang="0">
                <a:pos x="701615" y="452142"/>
              </a:cxn>
              <a:cxn ang="0">
                <a:pos x="686305" y="496220"/>
              </a:cxn>
              <a:cxn ang="0">
                <a:pos x="665608" y="537466"/>
              </a:cxn>
              <a:cxn ang="0">
                <a:pos x="639950" y="575454"/>
              </a:cxn>
              <a:cxn ang="0">
                <a:pos x="609757" y="609757"/>
              </a:cxn>
              <a:cxn ang="0">
                <a:pos x="575454" y="639950"/>
              </a:cxn>
              <a:cxn ang="0">
                <a:pos x="537466" y="665608"/>
              </a:cxn>
              <a:cxn ang="0">
                <a:pos x="496220" y="686305"/>
              </a:cxn>
              <a:cxn ang="0">
                <a:pos x="452142" y="701615"/>
              </a:cxn>
              <a:cxn ang="0">
                <a:pos x="405655" y="711114"/>
              </a:cxn>
              <a:cxn ang="0">
                <a:pos x="357187" y="714375"/>
              </a:cxn>
              <a:cxn ang="0">
                <a:pos x="308719" y="711114"/>
              </a:cxn>
              <a:cxn ang="0">
                <a:pos x="262232" y="701615"/>
              </a:cxn>
              <a:cxn ang="0">
                <a:pos x="218154" y="686305"/>
              </a:cxn>
              <a:cxn ang="0">
                <a:pos x="176908" y="665608"/>
              </a:cxn>
              <a:cxn ang="0">
                <a:pos x="138920" y="639950"/>
              </a:cxn>
              <a:cxn ang="0">
                <a:pos x="104617" y="609757"/>
              </a:cxn>
              <a:cxn ang="0">
                <a:pos x="74424" y="575454"/>
              </a:cxn>
              <a:cxn ang="0">
                <a:pos x="48766" y="537466"/>
              </a:cxn>
              <a:cxn ang="0">
                <a:pos x="28069" y="496220"/>
              </a:cxn>
              <a:cxn ang="0">
                <a:pos x="12759" y="452142"/>
              </a:cxn>
              <a:cxn ang="0">
                <a:pos x="3260" y="405655"/>
              </a:cxn>
              <a:cxn ang="0">
                <a:pos x="0" y="357187"/>
              </a:cxn>
            </a:cxnLst>
            <a:rect l="0" t="0" r="r" b="b"/>
            <a:pathLst>
              <a:path w="714375" h="714375">
                <a:moveTo>
                  <a:pt x="0" y="357187"/>
                </a:moveTo>
                <a:lnTo>
                  <a:pt x="3260" y="308719"/>
                </a:lnTo>
                <a:lnTo>
                  <a:pt x="12759" y="262232"/>
                </a:lnTo>
                <a:lnTo>
                  <a:pt x="28069" y="218154"/>
                </a:lnTo>
                <a:lnTo>
                  <a:pt x="48766" y="176908"/>
                </a:lnTo>
                <a:lnTo>
                  <a:pt x="74424" y="138920"/>
                </a:lnTo>
                <a:lnTo>
                  <a:pt x="104617" y="104617"/>
                </a:lnTo>
                <a:lnTo>
                  <a:pt x="138920" y="74424"/>
                </a:lnTo>
                <a:lnTo>
                  <a:pt x="176908" y="48766"/>
                </a:lnTo>
                <a:lnTo>
                  <a:pt x="218154" y="28069"/>
                </a:lnTo>
                <a:lnTo>
                  <a:pt x="262232" y="12759"/>
                </a:lnTo>
                <a:lnTo>
                  <a:pt x="308719" y="3260"/>
                </a:lnTo>
                <a:lnTo>
                  <a:pt x="357187" y="0"/>
                </a:lnTo>
                <a:lnTo>
                  <a:pt x="405655" y="3260"/>
                </a:lnTo>
                <a:lnTo>
                  <a:pt x="452142" y="12759"/>
                </a:lnTo>
                <a:lnTo>
                  <a:pt x="496220" y="28069"/>
                </a:lnTo>
                <a:lnTo>
                  <a:pt x="537466" y="48766"/>
                </a:lnTo>
                <a:lnTo>
                  <a:pt x="575454" y="74424"/>
                </a:lnTo>
                <a:lnTo>
                  <a:pt x="609757" y="104617"/>
                </a:lnTo>
                <a:lnTo>
                  <a:pt x="639950" y="138920"/>
                </a:lnTo>
                <a:lnTo>
                  <a:pt x="665608" y="176908"/>
                </a:lnTo>
                <a:lnTo>
                  <a:pt x="686305" y="218154"/>
                </a:lnTo>
                <a:lnTo>
                  <a:pt x="701615" y="262232"/>
                </a:lnTo>
                <a:lnTo>
                  <a:pt x="711114" y="308719"/>
                </a:lnTo>
                <a:lnTo>
                  <a:pt x="714375" y="357187"/>
                </a:lnTo>
                <a:lnTo>
                  <a:pt x="711114" y="405655"/>
                </a:lnTo>
                <a:lnTo>
                  <a:pt x="701615" y="452142"/>
                </a:lnTo>
                <a:lnTo>
                  <a:pt x="686305" y="496220"/>
                </a:lnTo>
                <a:lnTo>
                  <a:pt x="665608" y="537466"/>
                </a:lnTo>
                <a:lnTo>
                  <a:pt x="639950" y="575454"/>
                </a:lnTo>
                <a:lnTo>
                  <a:pt x="609757" y="609757"/>
                </a:lnTo>
                <a:lnTo>
                  <a:pt x="575454" y="639950"/>
                </a:lnTo>
                <a:lnTo>
                  <a:pt x="537466" y="665608"/>
                </a:lnTo>
                <a:lnTo>
                  <a:pt x="496220" y="686305"/>
                </a:lnTo>
                <a:lnTo>
                  <a:pt x="452142" y="701615"/>
                </a:lnTo>
                <a:lnTo>
                  <a:pt x="405655" y="711114"/>
                </a:lnTo>
                <a:lnTo>
                  <a:pt x="357187" y="714375"/>
                </a:lnTo>
                <a:lnTo>
                  <a:pt x="308719" y="711114"/>
                </a:lnTo>
                <a:lnTo>
                  <a:pt x="262232" y="701615"/>
                </a:lnTo>
                <a:lnTo>
                  <a:pt x="218154" y="686305"/>
                </a:lnTo>
                <a:lnTo>
                  <a:pt x="176908" y="665608"/>
                </a:lnTo>
                <a:lnTo>
                  <a:pt x="138920" y="639950"/>
                </a:lnTo>
                <a:lnTo>
                  <a:pt x="104617" y="609757"/>
                </a:lnTo>
                <a:lnTo>
                  <a:pt x="74424" y="575454"/>
                </a:lnTo>
                <a:lnTo>
                  <a:pt x="48766" y="537466"/>
                </a:lnTo>
                <a:lnTo>
                  <a:pt x="28069" y="496220"/>
                </a:lnTo>
                <a:lnTo>
                  <a:pt x="12759" y="452142"/>
                </a:lnTo>
                <a:lnTo>
                  <a:pt x="3260" y="405655"/>
                </a:lnTo>
                <a:lnTo>
                  <a:pt x="0" y="357187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079" name="object 24"/>
          <p:cNvSpPr>
            <a:spLocks noChangeArrowheads="1"/>
          </p:cNvSpPr>
          <p:nvPr/>
        </p:nvSpPr>
        <p:spPr bwMode="auto">
          <a:xfrm>
            <a:off x="7312025" y="5046663"/>
            <a:ext cx="809625" cy="8080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80" name="object 25"/>
          <p:cNvSpPr>
            <a:spLocks noChangeArrowheads="1"/>
          </p:cNvSpPr>
          <p:nvPr/>
        </p:nvSpPr>
        <p:spPr bwMode="auto">
          <a:xfrm>
            <a:off x="7675563" y="5410200"/>
            <a:ext cx="82550" cy="809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81" name="object 26"/>
          <p:cNvSpPr>
            <a:spLocks/>
          </p:cNvSpPr>
          <p:nvPr/>
        </p:nvSpPr>
        <p:spPr bwMode="auto">
          <a:xfrm>
            <a:off x="7358063" y="5072063"/>
            <a:ext cx="714375" cy="714375"/>
          </a:xfrm>
          <a:custGeom>
            <a:avLst/>
            <a:gdLst/>
            <a:ahLst/>
            <a:cxnLst>
              <a:cxn ang="0">
                <a:pos x="357187" y="0"/>
              </a:cxn>
              <a:cxn ang="0">
                <a:pos x="308719" y="3260"/>
              </a:cxn>
              <a:cxn ang="0">
                <a:pos x="262232" y="12759"/>
              </a:cxn>
              <a:cxn ang="0">
                <a:pos x="218154" y="28069"/>
              </a:cxn>
              <a:cxn ang="0">
                <a:pos x="176908" y="48766"/>
              </a:cxn>
              <a:cxn ang="0">
                <a:pos x="138920" y="74424"/>
              </a:cxn>
              <a:cxn ang="0">
                <a:pos x="104617" y="104617"/>
              </a:cxn>
              <a:cxn ang="0">
                <a:pos x="74424" y="138920"/>
              </a:cxn>
              <a:cxn ang="0">
                <a:pos x="48766" y="176908"/>
              </a:cxn>
              <a:cxn ang="0">
                <a:pos x="28069" y="218154"/>
              </a:cxn>
              <a:cxn ang="0">
                <a:pos x="12759" y="262232"/>
              </a:cxn>
              <a:cxn ang="0">
                <a:pos x="3260" y="308719"/>
              </a:cxn>
              <a:cxn ang="0">
                <a:pos x="0" y="357187"/>
              </a:cxn>
              <a:cxn ang="0">
                <a:pos x="3260" y="405655"/>
              </a:cxn>
              <a:cxn ang="0">
                <a:pos x="12759" y="452142"/>
              </a:cxn>
              <a:cxn ang="0">
                <a:pos x="28069" y="496220"/>
              </a:cxn>
              <a:cxn ang="0">
                <a:pos x="48766" y="537466"/>
              </a:cxn>
              <a:cxn ang="0">
                <a:pos x="74424" y="575454"/>
              </a:cxn>
              <a:cxn ang="0">
                <a:pos x="104617" y="609757"/>
              </a:cxn>
              <a:cxn ang="0">
                <a:pos x="138920" y="639950"/>
              </a:cxn>
              <a:cxn ang="0">
                <a:pos x="176908" y="665608"/>
              </a:cxn>
              <a:cxn ang="0">
                <a:pos x="218154" y="686305"/>
              </a:cxn>
              <a:cxn ang="0">
                <a:pos x="262232" y="701615"/>
              </a:cxn>
              <a:cxn ang="0">
                <a:pos x="308719" y="711114"/>
              </a:cxn>
              <a:cxn ang="0">
                <a:pos x="357187" y="714375"/>
              </a:cxn>
              <a:cxn ang="0">
                <a:pos x="405655" y="711114"/>
              </a:cxn>
              <a:cxn ang="0">
                <a:pos x="452142" y="701615"/>
              </a:cxn>
              <a:cxn ang="0">
                <a:pos x="496220" y="686305"/>
              </a:cxn>
              <a:cxn ang="0">
                <a:pos x="537466" y="665608"/>
              </a:cxn>
              <a:cxn ang="0">
                <a:pos x="575454" y="639950"/>
              </a:cxn>
              <a:cxn ang="0">
                <a:pos x="609757" y="609757"/>
              </a:cxn>
              <a:cxn ang="0">
                <a:pos x="639950" y="575454"/>
              </a:cxn>
              <a:cxn ang="0">
                <a:pos x="665608" y="537466"/>
              </a:cxn>
              <a:cxn ang="0">
                <a:pos x="686305" y="496220"/>
              </a:cxn>
              <a:cxn ang="0">
                <a:pos x="701615" y="452142"/>
              </a:cxn>
              <a:cxn ang="0">
                <a:pos x="711114" y="405655"/>
              </a:cxn>
              <a:cxn ang="0">
                <a:pos x="714375" y="357187"/>
              </a:cxn>
              <a:cxn ang="0">
                <a:pos x="711114" y="308719"/>
              </a:cxn>
              <a:cxn ang="0">
                <a:pos x="701615" y="262232"/>
              </a:cxn>
              <a:cxn ang="0">
                <a:pos x="686305" y="218154"/>
              </a:cxn>
              <a:cxn ang="0">
                <a:pos x="665608" y="176908"/>
              </a:cxn>
              <a:cxn ang="0">
                <a:pos x="639950" y="138920"/>
              </a:cxn>
              <a:cxn ang="0">
                <a:pos x="609757" y="104617"/>
              </a:cxn>
              <a:cxn ang="0">
                <a:pos x="575454" y="74424"/>
              </a:cxn>
              <a:cxn ang="0">
                <a:pos x="537466" y="48766"/>
              </a:cxn>
              <a:cxn ang="0">
                <a:pos x="496220" y="28069"/>
              </a:cxn>
              <a:cxn ang="0">
                <a:pos x="452142" y="12759"/>
              </a:cxn>
              <a:cxn ang="0">
                <a:pos x="405655" y="3260"/>
              </a:cxn>
              <a:cxn ang="0">
                <a:pos x="357187" y="0"/>
              </a:cxn>
            </a:cxnLst>
            <a:rect l="0" t="0" r="r" b="b"/>
            <a:pathLst>
              <a:path w="714375" h="714375">
                <a:moveTo>
                  <a:pt x="357187" y="0"/>
                </a:moveTo>
                <a:lnTo>
                  <a:pt x="308719" y="3260"/>
                </a:lnTo>
                <a:lnTo>
                  <a:pt x="262232" y="12759"/>
                </a:lnTo>
                <a:lnTo>
                  <a:pt x="218154" y="28069"/>
                </a:lnTo>
                <a:lnTo>
                  <a:pt x="176908" y="48766"/>
                </a:lnTo>
                <a:lnTo>
                  <a:pt x="138920" y="74424"/>
                </a:lnTo>
                <a:lnTo>
                  <a:pt x="104617" y="104617"/>
                </a:lnTo>
                <a:lnTo>
                  <a:pt x="74424" y="138920"/>
                </a:lnTo>
                <a:lnTo>
                  <a:pt x="48766" y="176908"/>
                </a:lnTo>
                <a:lnTo>
                  <a:pt x="28069" y="218154"/>
                </a:lnTo>
                <a:lnTo>
                  <a:pt x="12759" y="262232"/>
                </a:lnTo>
                <a:lnTo>
                  <a:pt x="3260" y="308719"/>
                </a:lnTo>
                <a:lnTo>
                  <a:pt x="0" y="357187"/>
                </a:lnTo>
                <a:lnTo>
                  <a:pt x="3260" y="405655"/>
                </a:lnTo>
                <a:lnTo>
                  <a:pt x="12759" y="452142"/>
                </a:lnTo>
                <a:lnTo>
                  <a:pt x="28069" y="496220"/>
                </a:lnTo>
                <a:lnTo>
                  <a:pt x="48766" y="537466"/>
                </a:lnTo>
                <a:lnTo>
                  <a:pt x="74424" y="575454"/>
                </a:lnTo>
                <a:lnTo>
                  <a:pt x="104617" y="609757"/>
                </a:lnTo>
                <a:lnTo>
                  <a:pt x="138920" y="639950"/>
                </a:lnTo>
                <a:lnTo>
                  <a:pt x="176908" y="665608"/>
                </a:lnTo>
                <a:lnTo>
                  <a:pt x="218154" y="686305"/>
                </a:lnTo>
                <a:lnTo>
                  <a:pt x="262232" y="701615"/>
                </a:lnTo>
                <a:lnTo>
                  <a:pt x="308719" y="711114"/>
                </a:lnTo>
                <a:lnTo>
                  <a:pt x="357187" y="714375"/>
                </a:lnTo>
                <a:lnTo>
                  <a:pt x="405655" y="711114"/>
                </a:lnTo>
                <a:lnTo>
                  <a:pt x="452142" y="701615"/>
                </a:lnTo>
                <a:lnTo>
                  <a:pt x="496220" y="686305"/>
                </a:lnTo>
                <a:lnTo>
                  <a:pt x="537466" y="665608"/>
                </a:lnTo>
                <a:lnTo>
                  <a:pt x="575454" y="639950"/>
                </a:lnTo>
                <a:lnTo>
                  <a:pt x="609757" y="609757"/>
                </a:lnTo>
                <a:lnTo>
                  <a:pt x="639950" y="575454"/>
                </a:lnTo>
                <a:lnTo>
                  <a:pt x="665608" y="537466"/>
                </a:lnTo>
                <a:lnTo>
                  <a:pt x="686305" y="496220"/>
                </a:lnTo>
                <a:lnTo>
                  <a:pt x="701615" y="452142"/>
                </a:lnTo>
                <a:lnTo>
                  <a:pt x="711114" y="405655"/>
                </a:lnTo>
                <a:lnTo>
                  <a:pt x="714375" y="357187"/>
                </a:lnTo>
                <a:lnTo>
                  <a:pt x="711114" y="308719"/>
                </a:lnTo>
                <a:lnTo>
                  <a:pt x="701615" y="262232"/>
                </a:lnTo>
                <a:lnTo>
                  <a:pt x="686305" y="218154"/>
                </a:lnTo>
                <a:lnTo>
                  <a:pt x="665608" y="176908"/>
                </a:lnTo>
                <a:lnTo>
                  <a:pt x="639950" y="138920"/>
                </a:lnTo>
                <a:lnTo>
                  <a:pt x="609757" y="104617"/>
                </a:lnTo>
                <a:lnTo>
                  <a:pt x="575454" y="74424"/>
                </a:lnTo>
                <a:lnTo>
                  <a:pt x="537466" y="48766"/>
                </a:lnTo>
                <a:lnTo>
                  <a:pt x="496220" y="28069"/>
                </a:lnTo>
                <a:lnTo>
                  <a:pt x="452142" y="12759"/>
                </a:lnTo>
                <a:lnTo>
                  <a:pt x="405655" y="3260"/>
                </a:lnTo>
                <a:lnTo>
                  <a:pt x="357187" y="0"/>
                </a:lnTo>
                <a:close/>
              </a:path>
            </a:pathLst>
          </a:custGeom>
          <a:solidFill>
            <a:srgbClr val="00AF50">
              <a:alpha val="20000"/>
            </a:srgbClr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5082" name="object 27"/>
          <p:cNvSpPr>
            <a:spLocks/>
          </p:cNvSpPr>
          <p:nvPr/>
        </p:nvSpPr>
        <p:spPr bwMode="auto">
          <a:xfrm>
            <a:off x="7358063" y="5072063"/>
            <a:ext cx="714375" cy="714375"/>
          </a:xfrm>
          <a:custGeom>
            <a:avLst/>
            <a:gdLst/>
            <a:ahLst/>
            <a:cxnLst>
              <a:cxn ang="0">
                <a:pos x="0" y="357187"/>
              </a:cxn>
              <a:cxn ang="0">
                <a:pos x="3260" y="308719"/>
              </a:cxn>
              <a:cxn ang="0">
                <a:pos x="12759" y="262232"/>
              </a:cxn>
              <a:cxn ang="0">
                <a:pos x="28069" y="218154"/>
              </a:cxn>
              <a:cxn ang="0">
                <a:pos x="48766" y="176908"/>
              </a:cxn>
              <a:cxn ang="0">
                <a:pos x="74424" y="138920"/>
              </a:cxn>
              <a:cxn ang="0">
                <a:pos x="104617" y="104617"/>
              </a:cxn>
              <a:cxn ang="0">
                <a:pos x="138920" y="74424"/>
              </a:cxn>
              <a:cxn ang="0">
                <a:pos x="176908" y="48766"/>
              </a:cxn>
              <a:cxn ang="0">
                <a:pos x="218154" y="28069"/>
              </a:cxn>
              <a:cxn ang="0">
                <a:pos x="262232" y="12759"/>
              </a:cxn>
              <a:cxn ang="0">
                <a:pos x="308719" y="3260"/>
              </a:cxn>
              <a:cxn ang="0">
                <a:pos x="357187" y="0"/>
              </a:cxn>
              <a:cxn ang="0">
                <a:pos x="405655" y="3260"/>
              </a:cxn>
              <a:cxn ang="0">
                <a:pos x="452142" y="12759"/>
              </a:cxn>
              <a:cxn ang="0">
                <a:pos x="496220" y="28069"/>
              </a:cxn>
              <a:cxn ang="0">
                <a:pos x="537466" y="48766"/>
              </a:cxn>
              <a:cxn ang="0">
                <a:pos x="575454" y="74424"/>
              </a:cxn>
              <a:cxn ang="0">
                <a:pos x="609757" y="104617"/>
              </a:cxn>
              <a:cxn ang="0">
                <a:pos x="639950" y="138920"/>
              </a:cxn>
              <a:cxn ang="0">
                <a:pos x="665608" y="176908"/>
              </a:cxn>
              <a:cxn ang="0">
                <a:pos x="686305" y="218154"/>
              </a:cxn>
              <a:cxn ang="0">
                <a:pos x="701615" y="262232"/>
              </a:cxn>
              <a:cxn ang="0">
                <a:pos x="711114" y="308719"/>
              </a:cxn>
              <a:cxn ang="0">
                <a:pos x="714375" y="357187"/>
              </a:cxn>
              <a:cxn ang="0">
                <a:pos x="711114" y="405655"/>
              </a:cxn>
              <a:cxn ang="0">
                <a:pos x="701615" y="452142"/>
              </a:cxn>
              <a:cxn ang="0">
                <a:pos x="686305" y="496220"/>
              </a:cxn>
              <a:cxn ang="0">
                <a:pos x="665608" y="537466"/>
              </a:cxn>
              <a:cxn ang="0">
                <a:pos x="639950" y="575454"/>
              </a:cxn>
              <a:cxn ang="0">
                <a:pos x="609757" y="609757"/>
              </a:cxn>
              <a:cxn ang="0">
                <a:pos x="575454" y="639950"/>
              </a:cxn>
              <a:cxn ang="0">
                <a:pos x="537466" y="665608"/>
              </a:cxn>
              <a:cxn ang="0">
                <a:pos x="496220" y="686305"/>
              </a:cxn>
              <a:cxn ang="0">
                <a:pos x="452142" y="701615"/>
              </a:cxn>
              <a:cxn ang="0">
                <a:pos x="405655" y="711114"/>
              </a:cxn>
              <a:cxn ang="0">
                <a:pos x="357187" y="714375"/>
              </a:cxn>
              <a:cxn ang="0">
                <a:pos x="308719" y="711114"/>
              </a:cxn>
              <a:cxn ang="0">
                <a:pos x="262232" y="701615"/>
              </a:cxn>
              <a:cxn ang="0">
                <a:pos x="218154" y="686305"/>
              </a:cxn>
              <a:cxn ang="0">
                <a:pos x="176908" y="665608"/>
              </a:cxn>
              <a:cxn ang="0">
                <a:pos x="138920" y="639950"/>
              </a:cxn>
              <a:cxn ang="0">
                <a:pos x="104617" y="609757"/>
              </a:cxn>
              <a:cxn ang="0">
                <a:pos x="74424" y="575454"/>
              </a:cxn>
              <a:cxn ang="0">
                <a:pos x="48766" y="537466"/>
              </a:cxn>
              <a:cxn ang="0">
                <a:pos x="28069" y="496220"/>
              </a:cxn>
              <a:cxn ang="0">
                <a:pos x="12759" y="452142"/>
              </a:cxn>
              <a:cxn ang="0">
                <a:pos x="3260" y="405655"/>
              </a:cxn>
              <a:cxn ang="0">
                <a:pos x="0" y="357187"/>
              </a:cxn>
            </a:cxnLst>
            <a:rect l="0" t="0" r="r" b="b"/>
            <a:pathLst>
              <a:path w="714375" h="714375">
                <a:moveTo>
                  <a:pt x="0" y="357187"/>
                </a:moveTo>
                <a:lnTo>
                  <a:pt x="3260" y="308719"/>
                </a:lnTo>
                <a:lnTo>
                  <a:pt x="12759" y="262232"/>
                </a:lnTo>
                <a:lnTo>
                  <a:pt x="28069" y="218154"/>
                </a:lnTo>
                <a:lnTo>
                  <a:pt x="48766" y="176908"/>
                </a:lnTo>
                <a:lnTo>
                  <a:pt x="74424" y="138920"/>
                </a:lnTo>
                <a:lnTo>
                  <a:pt x="104617" y="104617"/>
                </a:lnTo>
                <a:lnTo>
                  <a:pt x="138920" y="74424"/>
                </a:lnTo>
                <a:lnTo>
                  <a:pt x="176908" y="48766"/>
                </a:lnTo>
                <a:lnTo>
                  <a:pt x="218154" y="28069"/>
                </a:lnTo>
                <a:lnTo>
                  <a:pt x="262232" y="12759"/>
                </a:lnTo>
                <a:lnTo>
                  <a:pt x="308719" y="3260"/>
                </a:lnTo>
                <a:lnTo>
                  <a:pt x="357187" y="0"/>
                </a:lnTo>
                <a:lnTo>
                  <a:pt x="405655" y="3260"/>
                </a:lnTo>
                <a:lnTo>
                  <a:pt x="452142" y="12759"/>
                </a:lnTo>
                <a:lnTo>
                  <a:pt x="496220" y="28069"/>
                </a:lnTo>
                <a:lnTo>
                  <a:pt x="537466" y="48766"/>
                </a:lnTo>
                <a:lnTo>
                  <a:pt x="575454" y="74424"/>
                </a:lnTo>
                <a:lnTo>
                  <a:pt x="609757" y="104617"/>
                </a:lnTo>
                <a:lnTo>
                  <a:pt x="639950" y="138920"/>
                </a:lnTo>
                <a:lnTo>
                  <a:pt x="665608" y="176908"/>
                </a:lnTo>
                <a:lnTo>
                  <a:pt x="686305" y="218154"/>
                </a:lnTo>
                <a:lnTo>
                  <a:pt x="701615" y="262232"/>
                </a:lnTo>
                <a:lnTo>
                  <a:pt x="711114" y="308719"/>
                </a:lnTo>
                <a:lnTo>
                  <a:pt x="714375" y="357187"/>
                </a:lnTo>
                <a:lnTo>
                  <a:pt x="711114" y="405655"/>
                </a:lnTo>
                <a:lnTo>
                  <a:pt x="701615" y="452142"/>
                </a:lnTo>
                <a:lnTo>
                  <a:pt x="686305" y="496220"/>
                </a:lnTo>
                <a:lnTo>
                  <a:pt x="665608" y="537466"/>
                </a:lnTo>
                <a:lnTo>
                  <a:pt x="639950" y="575454"/>
                </a:lnTo>
                <a:lnTo>
                  <a:pt x="609757" y="609757"/>
                </a:lnTo>
                <a:lnTo>
                  <a:pt x="575454" y="639950"/>
                </a:lnTo>
                <a:lnTo>
                  <a:pt x="537466" y="665608"/>
                </a:lnTo>
                <a:lnTo>
                  <a:pt x="496220" y="686305"/>
                </a:lnTo>
                <a:lnTo>
                  <a:pt x="452142" y="701615"/>
                </a:lnTo>
                <a:lnTo>
                  <a:pt x="405655" y="711114"/>
                </a:lnTo>
                <a:lnTo>
                  <a:pt x="357187" y="714375"/>
                </a:lnTo>
                <a:lnTo>
                  <a:pt x="308719" y="711114"/>
                </a:lnTo>
                <a:lnTo>
                  <a:pt x="262232" y="701615"/>
                </a:lnTo>
                <a:lnTo>
                  <a:pt x="218154" y="686305"/>
                </a:lnTo>
                <a:lnTo>
                  <a:pt x="176908" y="665608"/>
                </a:lnTo>
                <a:lnTo>
                  <a:pt x="138920" y="639950"/>
                </a:lnTo>
                <a:lnTo>
                  <a:pt x="104617" y="609757"/>
                </a:lnTo>
                <a:lnTo>
                  <a:pt x="74424" y="575454"/>
                </a:lnTo>
                <a:lnTo>
                  <a:pt x="48766" y="537466"/>
                </a:lnTo>
                <a:lnTo>
                  <a:pt x="28069" y="496220"/>
                </a:lnTo>
                <a:lnTo>
                  <a:pt x="12759" y="452142"/>
                </a:lnTo>
                <a:lnTo>
                  <a:pt x="3260" y="405655"/>
                </a:lnTo>
                <a:lnTo>
                  <a:pt x="0" y="357187"/>
                </a:lnTo>
                <a:close/>
              </a:path>
            </a:pathLst>
          </a:custGeom>
          <a:noFill/>
          <a:ln w="127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8" name="object 28"/>
          <p:cNvSpPr txBox="1"/>
          <p:nvPr/>
        </p:nvSpPr>
        <p:spPr>
          <a:xfrm>
            <a:off x="7096125" y="4389438"/>
            <a:ext cx="1239838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Union</a:t>
            </a:r>
            <a:r>
              <a:rPr sz="18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bound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45085" name="object 3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F647534F-CAFC-47DD-B135-2E85DA0F78FA}" type="slidenum">
              <a:rPr lang="th-TH"/>
              <a:pPr marL="25400"/>
              <a:t>38</a:t>
            </a:fld>
            <a:endParaRPr lang="th-TH"/>
          </a:p>
        </p:txBody>
      </p:sp>
      <p:sp>
        <p:nvSpPr>
          <p:cNvPr id="29" name="object 29"/>
          <p:cNvSpPr txBox="1"/>
          <p:nvPr/>
        </p:nvSpPr>
        <p:spPr>
          <a:xfrm>
            <a:off x="8366125" y="4891088"/>
            <a:ext cx="211138" cy="3016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b="1" i="1" dirty="0">
                <a:latin typeface="Consolas"/>
                <a:cs typeface="Consolas"/>
              </a:rPr>
              <a:t>A</a:t>
            </a:r>
            <a:r>
              <a:rPr sz="1575" b="1" i="1" spc="7" baseline="-21164" dirty="0">
                <a:latin typeface="Consolas"/>
                <a:cs typeface="Consolas"/>
              </a:rPr>
              <a:t>i</a:t>
            </a:r>
            <a:endParaRPr sz="1575" baseline="-21164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37375" y="5884863"/>
            <a:ext cx="1508125" cy="4032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8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600" b="1" spc="25" dirty="0">
                <a:latin typeface="Consolas"/>
                <a:cs typeface="Consolas"/>
              </a:rPr>
              <a:t>|</a:t>
            </a:r>
            <a:r>
              <a:rPr sz="1600" b="1" spc="25" dirty="0">
                <a:latin typeface="Symbol"/>
                <a:cs typeface="Symbol"/>
              </a:rPr>
              <a:t></a:t>
            </a:r>
            <a:r>
              <a:rPr sz="1600" b="1" i="1" spc="25" dirty="0">
                <a:latin typeface="Consolas"/>
                <a:cs typeface="Consolas"/>
              </a:rPr>
              <a:t>A</a:t>
            </a:r>
            <a:r>
              <a:rPr sz="1575" b="1" i="1" spc="37" baseline="-21164" dirty="0">
                <a:latin typeface="Consolas"/>
                <a:cs typeface="Consolas"/>
              </a:rPr>
              <a:t>i</a:t>
            </a:r>
            <a:r>
              <a:rPr sz="1600" b="1" spc="25" dirty="0">
                <a:latin typeface="Consolas"/>
                <a:cs typeface="Consolas"/>
              </a:rPr>
              <a:t>| </a:t>
            </a:r>
            <a:r>
              <a:rPr sz="1600" b="1" dirty="0">
                <a:latin typeface="Symbol"/>
                <a:cs typeface="Symbol"/>
              </a:rPr>
              <a:t></a:t>
            </a:r>
            <a:r>
              <a:rPr sz="1600" b="1" spc="320" dirty="0">
                <a:latin typeface="Times New Roman"/>
                <a:cs typeface="Times New Roman"/>
              </a:rPr>
              <a:t> </a:t>
            </a:r>
            <a:r>
              <a:rPr sz="1600" b="1" spc="25" dirty="0">
                <a:latin typeface="Symbol"/>
                <a:cs typeface="Symbol"/>
              </a:rPr>
              <a:t></a:t>
            </a:r>
            <a:r>
              <a:rPr sz="1600" b="1" spc="25" dirty="0">
                <a:latin typeface="Consolas"/>
                <a:cs typeface="Consolas"/>
              </a:rPr>
              <a:t>|</a:t>
            </a:r>
            <a:r>
              <a:rPr sz="1600" b="1" i="1" spc="25" dirty="0">
                <a:latin typeface="Consolas"/>
                <a:cs typeface="Consolas"/>
              </a:rPr>
              <a:t>A</a:t>
            </a:r>
            <a:r>
              <a:rPr sz="1575" b="1" i="1" spc="37" baseline="-21164" dirty="0">
                <a:latin typeface="Consolas"/>
                <a:cs typeface="Consolas"/>
              </a:rPr>
              <a:t>i</a:t>
            </a:r>
            <a:r>
              <a:rPr sz="1600" b="1" spc="25" dirty="0">
                <a:latin typeface="Consolas"/>
                <a:cs typeface="Consolas"/>
              </a:rPr>
              <a:t>|</a:t>
            </a:r>
            <a:endParaRPr sz="1600">
              <a:latin typeface="Consolas"/>
              <a:cs typeface="Consolas"/>
            </a:endParaRPr>
          </a:p>
          <a:p>
            <a:pPr marL="179070" fontAlgn="auto">
              <a:lnSpc>
                <a:spcPts val="1170"/>
              </a:lnSpc>
              <a:spcBef>
                <a:spcPts val="0"/>
              </a:spcBef>
              <a:spcAft>
                <a:spcPts val="0"/>
              </a:spcAft>
              <a:tabLst>
                <a:tab pos="967105" algn="l"/>
              </a:tabLst>
              <a:defRPr/>
            </a:pPr>
            <a:r>
              <a:rPr sz="1050" b="1" i="1" spc="5" dirty="0">
                <a:latin typeface="Consolas"/>
                <a:cs typeface="Consolas"/>
              </a:rPr>
              <a:t>i	i</a:t>
            </a:r>
            <a:endParaRPr sz="10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03313"/>
            <a:ext cx="4244975" cy="3952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00AF50"/>
              </a:buClr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45" dirty="0">
                <a:solidFill>
                  <a:srgbClr val="00AF50"/>
                </a:solidFill>
                <a:latin typeface="Tahoma"/>
                <a:cs typeface="Tahoma"/>
              </a:rPr>
              <a:t>We </a:t>
            </a:r>
            <a:r>
              <a:rPr sz="2400" spc="-5" dirty="0">
                <a:solidFill>
                  <a:srgbClr val="00AF50"/>
                </a:solidFill>
                <a:latin typeface="Tahoma"/>
                <a:cs typeface="Tahoma"/>
              </a:rPr>
              <a:t>just learned: </a:t>
            </a:r>
            <a:r>
              <a:rPr sz="2400" dirty="0">
                <a:latin typeface="Consolas"/>
                <a:cs typeface="Consolas"/>
              </a:rPr>
              <a:t>|</a:t>
            </a:r>
            <a:r>
              <a:rPr sz="2400" i="1" dirty="0">
                <a:latin typeface="Consolas"/>
                <a:cs typeface="Consolas"/>
              </a:rPr>
              <a:t>I</a:t>
            </a:r>
            <a:r>
              <a:rPr sz="2400" dirty="0">
                <a:latin typeface="Consolas"/>
                <a:cs typeface="Consolas"/>
              </a:rPr>
              <a:t>| =</a:t>
            </a:r>
            <a:r>
              <a:rPr sz="2400" spc="20" dirty="0">
                <a:latin typeface="Consolas"/>
                <a:cs typeface="Consolas"/>
              </a:rPr>
              <a:t> </a:t>
            </a:r>
            <a:r>
              <a:rPr sz="2400" i="1" spc="-5" dirty="0">
                <a:latin typeface="Consolas"/>
                <a:cs typeface="Consolas"/>
              </a:rPr>
              <a:t>n</a:t>
            </a:r>
            <a:r>
              <a:rPr sz="2400" spc="-5" dirty="0">
                <a:latin typeface="Consolas"/>
                <a:cs typeface="Consolas"/>
              </a:rPr>
              <a:t>e</a:t>
            </a:r>
            <a:r>
              <a:rPr sz="2400" spc="-7" baseline="24305" dirty="0">
                <a:latin typeface="Consolas"/>
                <a:cs typeface="Consolas"/>
              </a:rPr>
              <a:t>–</a:t>
            </a:r>
            <a:r>
              <a:rPr sz="2400" i="1" spc="-7" baseline="24305" dirty="0">
                <a:latin typeface="Consolas"/>
                <a:cs typeface="Consolas"/>
              </a:rPr>
              <a:t>c</a:t>
            </a:r>
            <a:endParaRPr sz="2400" baseline="24305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26113" y="2409825"/>
            <a:ext cx="4445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=</a:t>
            </a:r>
            <a:r>
              <a:rPr sz="2000" spc="-10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1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575" y="1993900"/>
            <a:ext cx="2162175" cy="11144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5" dirty="0">
                <a:latin typeface="Tahoma"/>
                <a:cs typeface="Tahoma"/>
              </a:rPr>
              <a:t>Let’s</a:t>
            </a:r>
            <a:r>
              <a:rPr sz="2400" spc="-8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try: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0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Consolas"/>
                <a:cs typeface="Consolas"/>
              </a:rPr>
              <a:t>c </a:t>
            </a:r>
            <a:r>
              <a:rPr sz="2000" spc="-5" dirty="0">
                <a:latin typeface="Consolas"/>
                <a:cs typeface="Consolas"/>
              </a:rPr>
              <a:t>=</a:t>
            </a:r>
            <a:r>
              <a:rPr sz="2000" spc="-8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ln(</a:t>
            </a:r>
            <a:r>
              <a:rPr sz="2000" i="1" spc="-5" dirty="0">
                <a:latin typeface="Consolas"/>
                <a:cs typeface="Consolas"/>
              </a:rPr>
              <a:t>n</a:t>
            </a:r>
            <a:r>
              <a:rPr sz="2000" spc="-5" dirty="0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Consolas"/>
                <a:cs typeface="Consolas"/>
              </a:rPr>
              <a:t>c </a:t>
            </a:r>
            <a:r>
              <a:rPr sz="2000" spc="-5" dirty="0">
                <a:latin typeface="Consolas"/>
                <a:cs typeface="Consolas"/>
              </a:rPr>
              <a:t>=</a:t>
            </a:r>
            <a:r>
              <a:rPr sz="2000" spc="-8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2ln(</a:t>
            </a:r>
            <a:r>
              <a:rPr sz="2000" i="1" spc="-5" dirty="0">
                <a:latin typeface="Consolas"/>
                <a:cs typeface="Consolas"/>
              </a:rPr>
              <a:t>n</a:t>
            </a:r>
            <a:r>
              <a:rPr sz="2000" spc="-5" dirty="0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79775" y="2409825"/>
            <a:ext cx="1069975" cy="698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Tahoma"/>
                <a:cs typeface="Tahoma"/>
              </a:rPr>
              <a:t>then</a:t>
            </a:r>
            <a:r>
              <a:rPr sz="2000" spc="-90" dirty="0">
                <a:latin typeface="Tahoma"/>
                <a:cs typeface="Tahoma"/>
              </a:rPr>
              <a:t> </a:t>
            </a:r>
            <a:r>
              <a:rPr sz="2000" i="1" spc="5" dirty="0">
                <a:latin typeface="Consolas"/>
                <a:cs typeface="Consolas"/>
              </a:rPr>
              <a:t>n</a:t>
            </a:r>
            <a:r>
              <a:rPr sz="2000" spc="5" dirty="0">
                <a:latin typeface="Consolas"/>
                <a:cs typeface="Consolas"/>
              </a:rPr>
              <a:t>e</a:t>
            </a:r>
            <a:r>
              <a:rPr sz="1950" spc="7" baseline="25641" dirty="0">
                <a:latin typeface="Consolas"/>
                <a:cs typeface="Consolas"/>
              </a:rPr>
              <a:t>–</a:t>
            </a:r>
            <a:r>
              <a:rPr sz="1950" i="1" spc="7" baseline="25641" dirty="0">
                <a:latin typeface="Consolas"/>
                <a:cs typeface="Consolas"/>
              </a:rPr>
              <a:t>c</a:t>
            </a:r>
            <a:endParaRPr sz="1950" baseline="25641">
              <a:latin typeface="Consolas"/>
              <a:cs typeface="Consolas"/>
            </a:endParaRPr>
          </a:p>
          <a:p>
            <a:pPr marL="12700" fontAlgn="auto">
              <a:spcBef>
                <a:spcPts val="480"/>
              </a:spcBef>
              <a:spcAft>
                <a:spcPts val="0"/>
              </a:spcAft>
              <a:defRPr/>
            </a:pPr>
            <a:r>
              <a:rPr sz="2000" spc="-5" dirty="0">
                <a:latin typeface="Tahoma"/>
                <a:cs typeface="Tahoma"/>
              </a:rPr>
              <a:t>then</a:t>
            </a:r>
            <a:r>
              <a:rPr sz="2000" spc="-90" dirty="0">
                <a:latin typeface="Tahoma"/>
                <a:cs typeface="Tahoma"/>
              </a:rPr>
              <a:t> </a:t>
            </a:r>
            <a:r>
              <a:rPr sz="2000" i="1" spc="5" dirty="0">
                <a:latin typeface="Consolas"/>
                <a:cs typeface="Consolas"/>
              </a:rPr>
              <a:t>n</a:t>
            </a:r>
            <a:r>
              <a:rPr sz="2000" spc="5" dirty="0">
                <a:latin typeface="Consolas"/>
                <a:cs typeface="Consolas"/>
              </a:rPr>
              <a:t>e</a:t>
            </a:r>
            <a:r>
              <a:rPr sz="1950" spc="7" baseline="25641" dirty="0">
                <a:latin typeface="Consolas"/>
                <a:cs typeface="Consolas"/>
              </a:rPr>
              <a:t>–</a:t>
            </a:r>
            <a:r>
              <a:rPr sz="1950" i="1" spc="7" baseline="25641" dirty="0">
                <a:latin typeface="Consolas"/>
                <a:cs typeface="Consolas"/>
              </a:rPr>
              <a:t>c</a:t>
            </a:r>
            <a:endParaRPr sz="1950" baseline="25641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9775" y="2776538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=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5638" y="2333625"/>
            <a:ext cx="1879600" cy="8143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3000" spc="-7" baseline="-16666" dirty="0">
                <a:latin typeface="Consolas"/>
                <a:cs typeface="Consolas"/>
              </a:rPr>
              <a:t>=</a:t>
            </a:r>
            <a:r>
              <a:rPr sz="3000" spc="-112" baseline="-16666" dirty="0">
                <a:latin typeface="Consolas"/>
                <a:cs typeface="Consolas"/>
              </a:rPr>
              <a:t> </a:t>
            </a:r>
            <a:r>
              <a:rPr sz="3000" i="1" spc="15" baseline="-16666" dirty="0">
                <a:latin typeface="Consolas"/>
                <a:cs typeface="Consolas"/>
              </a:rPr>
              <a:t>n</a:t>
            </a:r>
            <a:r>
              <a:rPr sz="3000" spc="15" baseline="-16666" dirty="0">
                <a:latin typeface="Consolas"/>
                <a:cs typeface="Consolas"/>
              </a:rPr>
              <a:t>e</a:t>
            </a:r>
            <a:r>
              <a:rPr sz="1300" spc="10" dirty="0">
                <a:latin typeface="Consolas"/>
                <a:cs typeface="Consolas"/>
              </a:rPr>
              <a:t>–ln(</a:t>
            </a:r>
            <a:r>
              <a:rPr sz="1300" i="1" spc="10" dirty="0">
                <a:latin typeface="Consolas"/>
                <a:cs typeface="Consolas"/>
              </a:rPr>
              <a:t>n</a:t>
            </a:r>
            <a:r>
              <a:rPr sz="1300" spc="10" dirty="0">
                <a:latin typeface="Consolas"/>
                <a:cs typeface="Consolas"/>
              </a:rPr>
              <a:t>)</a:t>
            </a:r>
            <a:endParaRPr sz="1300">
              <a:latin typeface="Consolas"/>
              <a:cs typeface="Consolas"/>
            </a:endParaRPr>
          </a:p>
          <a:p>
            <a:pPr marL="12700" fontAlgn="auto">
              <a:spcBef>
                <a:spcPts val="480"/>
              </a:spcBef>
              <a:spcAft>
                <a:spcPts val="0"/>
              </a:spcAft>
              <a:tabLst>
                <a:tab pos="1645920" algn="l"/>
              </a:tabLst>
              <a:defRPr/>
            </a:pPr>
            <a:r>
              <a:rPr sz="3000" spc="-7" baseline="-16666" dirty="0">
                <a:latin typeface="Consolas"/>
                <a:cs typeface="Consolas"/>
              </a:rPr>
              <a:t>= </a:t>
            </a:r>
            <a:r>
              <a:rPr sz="3000" i="1" spc="-7" baseline="-16666" dirty="0">
                <a:latin typeface="Consolas"/>
                <a:cs typeface="Consolas"/>
              </a:rPr>
              <a:t>n</a:t>
            </a:r>
            <a:r>
              <a:rPr sz="3000" spc="-15" baseline="-16666" dirty="0">
                <a:latin typeface="Consolas"/>
                <a:cs typeface="Consolas"/>
              </a:rPr>
              <a:t>e</a:t>
            </a:r>
            <a:r>
              <a:rPr sz="1300" spc="15" dirty="0">
                <a:latin typeface="Consolas"/>
                <a:cs typeface="Consolas"/>
              </a:rPr>
              <a:t>–</a:t>
            </a:r>
            <a:r>
              <a:rPr sz="1300" spc="10" dirty="0">
                <a:latin typeface="Consolas"/>
                <a:cs typeface="Consolas"/>
              </a:rPr>
              <a:t>2</a:t>
            </a:r>
            <a:r>
              <a:rPr sz="1300" spc="15" dirty="0">
                <a:latin typeface="Consolas"/>
                <a:cs typeface="Consolas"/>
              </a:rPr>
              <a:t>l</a:t>
            </a:r>
            <a:r>
              <a:rPr sz="1300" spc="20" dirty="0">
                <a:latin typeface="Consolas"/>
                <a:cs typeface="Consolas"/>
              </a:rPr>
              <a:t>n(</a:t>
            </a:r>
            <a:r>
              <a:rPr sz="1300" i="1" spc="20" dirty="0">
                <a:latin typeface="Consolas"/>
                <a:cs typeface="Consolas"/>
              </a:rPr>
              <a:t>n</a:t>
            </a:r>
            <a:r>
              <a:rPr sz="1300" spc="15" dirty="0">
                <a:latin typeface="Consolas"/>
                <a:cs typeface="Consolas"/>
              </a:rPr>
              <a:t>)</a:t>
            </a:r>
            <a:r>
              <a:rPr sz="1300" dirty="0">
                <a:latin typeface="Consolas"/>
                <a:cs typeface="Consolas"/>
              </a:rPr>
              <a:t>	</a:t>
            </a:r>
            <a:r>
              <a:rPr sz="1300" spc="-325" dirty="0">
                <a:latin typeface="Consolas"/>
                <a:cs typeface="Consolas"/>
              </a:rPr>
              <a:t>1</a:t>
            </a:r>
            <a:r>
              <a:rPr sz="3000" i="1" spc="-757" baseline="-16666" dirty="0">
                <a:latin typeface="Consolas"/>
                <a:cs typeface="Consolas"/>
              </a:rPr>
              <a:t>/</a:t>
            </a:r>
            <a:r>
              <a:rPr sz="1950" i="1" spc="22" baseline="-47008" dirty="0">
                <a:latin typeface="Consolas"/>
                <a:cs typeface="Consolas"/>
              </a:rPr>
              <a:t>n</a:t>
            </a:r>
            <a:endParaRPr sz="1950" baseline="-47008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019550"/>
            <a:ext cx="1584325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1431290" algn="l"/>
              </a:tabLst>
              <a:defRPr/>
            </a:pPr>
            <a:r>
              <a:rPr sz="2000" spc="-10" dirty="0">
                <a:latin typeface="Tahoma"/>
                <a:cs typeface="Tahoma"/>
              </a:rPr>
              <a:t>t</a:t>
            </a:r>
            <a:r>
              <a:rPr sz="2000" spc="-5" dirty="0">
                <a:latin typeface="Tahoma"/>
                <a:cs typeface="Tahoma"/>
              </a:rPr>
              <a:t>h</a:t>
            </a:r>
            <a:r>
              <a:rPr sz="2000" spc="-10" dirty="0">
                <a:latin typeface="Tahoma"/>
                <a:cs typeface="Tahoma"/>
              </a:rPr>
              <a:t>e</a:t>
            </a:r>
            <a:r>
              <a:rPr sz="2000" spc="-5" dirty="0">
                <a:latin typeface="Tahoma"/>
                <a:cs typeface="Tahoma"/>
              </a:rPr>
              <a:t>n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spc="-5" dirty="0">
                <a:latin typeface="Consolas"/>
                <a:cs typeface="Consolas"/>
              </a:rPr>
              <a:t>|</a:t>
            </a:r>
            <a:r>
              <a:rPr sz="2000" i="1" spc="-5" dirty="0">
                <a:latin typeface="Consolas"/>
                <a:cs typeface="Consolas"/>
              </a:rPr>
              <a:t>I</a:t>
            </a:r>
            <a:r>
              <a:rPr sz="2000" spc="-5" dirty="0">
                <a:latin typeface="Consolas"/>
                <a:cs typeface="Consolas"/>
              </a:rPr>
              <a:t>|</a:t>
            </a:r>
            <a:r>
              <a:rPr sz="2000" dirty="0">
                <a:latin typeface="Consolas"/>
                <a:cs typeface="Consolas"/>
              </a:rPr>
              <a:t> </a:t>
            </a:r>
            <a:r>
              <a:rPr sz="2000" spc="-5" dirty="0">
                <a:latin typeface="Symbol"/>
                <a:cs typeface="Symbol"/>
              </a:rPr>
              <a:t>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5" dirty="0">
                <a:latin typeface="Consolas"/>
                <a:cs typeface="Consolas"/>
              </a:rPr>
              <a:t>1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575" y="3603625"/>
            <a:ext cx="1185863" cy="11144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dirty="0">
                <a:latin typeface="Tahoma"/>
                <a:cs typeface="Tahoma"/>
              </a:rPr>
              <a:t>So</a:t>
            </a:r>
            <a:r>
              <a:rPr sz="2400" spc="-1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if: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0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Consolas"/>
                <a:cs typeface="Consolas"/>
              </a:rPr>
              <a:t>p</a:t>
            </a:r>
            <a:r>
              <a:rPr sz="2000" i="1" spc="-10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=</a:t>
            </a:r>
            <a:endParaRPr sz="2000">
              <a:latin typeface="Consolas"/>
              <a:cs typeface="Consolas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Consolas"/>
                <a:cs typeface="Consolas"/>
              </a:rPr>
              <a:t>p</a:t>
            </a:r>
            <a:r>
              <a:rPr sz="2000" i="1" spc="-10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=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6738" y="3883025"/>
            <a:ext cx="712787" cy="8747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ct val="120000"/>
              </a:lnSpc>
            </a:pPr>
            <a:r>
              <a:rPr lang="th-TH" sz="1300">
                <a:latin typeface="Consolas" pitchFamily="49" charset="0"/>
                <a:cs typeface="Consolas" pitchFamily="49" charset="0"/>
              </a:rPr>
              <a:t>ln(</a:t>
            </a:r>
            <a:r>
              <a:rPr lang="th-TH" sz="13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1300">
                <a:latin typeface="Consolas" pitchFamily="49" charset="0"/>
                <a:cs typeface="Consolas" pitchFamily="49" charset="0"/>
              </a:rPr>
              <a:t>)</a:t>
            </a:r>
            <a:r>
              <a:rPr lang="th-TH" sz="3000" i="1" baseline="-17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1900" i="1" baseline="-47000">
                <a:latin typeface="Consolas" pitchFamily="49" charset="0"/>
                <a:cs typeface="Consolas" pitchFamily="49" charset="0"/>
              </a:rPr>
              <a:t>n  </a:t>
            </a:r>
            <a:r>
              <a:rPr lang="th-TH" sz="1300">
                <a:latin typeface="Consolas" pitchFamily="49" charset="0"/>
                <a:cs typeface="Consolas" pitchFamily="49" charset="0"/>
              </a:rPr>
              <a:t>2ln(</a:t>
            </a:r>
            <a:r>
              <a:rPr lang="th-TH" sz="13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1300">
                <a:latin typeface="Consolas" pitchFamily="49" charset="0"/>
                <a:cs typeface="Consolas" pitchFamily="49" charset="0"/>
              </a:rPr>
              <a:t>)</a:t>
            </a:r>
            <a:r>
              <a:rPr lang="th-TH" sz="3000" i="1" baseline="-17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1900" i="1" baseline="-47000">
                <a:latin typeface="Consolas" pitchFamily="49" charset="0"/>
                <a:cs typeface="Consolas" pitchFamily="49" charset="0"/>
              </a:rPr>
              <a:t>n</a:t>
            </a:r>
            <a:endParaRPr lang="th-TH" sz="1900" baseline="-47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79775" y="4384675"/>
            <a:ext cx="1303338" cy="333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Tahoma"/>
                <a:cs typeface="Tahoma"/>
              </a:rPr>
              <a:t>then </a:t>
            </a:r>
            <a:r>
              <a:rPr sz="2000" spc="-5" dirty="0">
                <a:latin typeface="Consolas"/>
                <a:cs typeface="Consolas"/>
              </a:rPr>
              <a:t>|</a:t>
            </a:r>
            <a:r>
              <a:rPr sz="2000" i="1" spc="-5" dirty="0">
                <a:latin typeface="Consolas"/>
                <a:cs typeface="Consolas"/>
              </a:rPr>
              <a:t>I</a:t>
            </a:r>
            <a:r>
              <a:rPr sz="2000" spc="-5" dirty="0">
                <a:latin typeface="Consolas"/>
                <a:cs typeface="Consolas"/>
              </a:rPr>
              <a:t>|</a:t>
            </a:r>
            <a:r>
              <a:rPr sz="2000" spc="-75" dirty="0">
                <a:latin typeface="Consolas"/>
                <a:cs typeface="Consolas"/>
              </a:rPr>
              <a:t> </a:t>
            </a:r>
            <a:r>
              <a:rPr sz="2000" spc="-5" dirty="0">
                <a:latin typeface="Symbol"/>
                <a:cs typeface="Symbol"/>
              </a:rPr>
              <a:t>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97413" y="4308475"/>
            <a:ext cx="246062" cy="4492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-325" dirty="0">
                <a:latin typeface="Consolas"/>
                <a:cs typeface="Consolas"/>
              </a:rPr>
              <a:t>1</a:t>
            </a:r>
            <a:r>
              <a:rPr sz="3000" i="1" spc="-757" baseline="-16666" dirty="0">
                <a:latin typeface="Consolas"/>
                <a:cs typeface="Consolas"/>
              </a:rPr>
              <a:t>/</a:t>
            </a:r>
            <a:r>
              <a:rPr sz="1950" i="1" spc="22" baseline="-47008" dirty="0">
                <a:latin typeface="Consolas"/>
                <a:cs typeface="Consolas"/>
              </a:rPr>
              <a:t>n</a:t>
            </a:r>
            <a:endParaRPr sz="1950" baseline="-47008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57775" y="4384675"/>
            <a:ext cx="446088" cy="333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Consolas"/>
                <a:cs typeface="Consolas"/>
              </a:rPr>
              <a:t>→</a:t>
            </a:r>
            <a:r>
              <a:rPr sz="2000" spc="-9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0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22975" y="4384675"/>
            <a:ext cx="1047750" cy="333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Tahoma"/>
                <a:cs typeface="Tahoma"/>
              </a:rPr>
              <a:t>as </a:t>
            </a:r>
            <a:r>
              <a:rPr sz="2000" i="1" spc="-5" dirty="0">
                <a:latin typeface="Consolas"/>
                <a:cs typeface="Consolas"/>
              </a:rPr>
              <a:t>n </a:t>
            </a:r>
            <a:r>
              <a:rPr sz="2000" spc="-5" dirty="0">
                <a:latin typeface="Consolas"/>
                <a:cs typeface="Consolas"/>
              </a:rPr>
              <a:t>→</a:t>
            </a:r>
            <a:r>
              <a:rPr sz="2000" spc="-9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∞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6094" name="object 15"/>
          <p:cNvSpPr>
            <a:spLocks noChangeArrowheads="1"/>
          </p:cNvSpPr>
          <p:nvPr/>
        </p:nvSpPr>
        <p:spPr bwMode="auto">
          <a:xfrm>
            <a:off x="258763" y="254000"/>
            <a:ext cx="6654800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Case of No Isolated</a:t>
            </a:r>
            <a:r>
              <a:rPr spc="-85" dirty="0"/>
              <a:t> </a:t>
            </a:r>
            <a:r>
              <a:rPr spc="-5" dirty="0"/>
              <a:t>Nodes</a:t>
            </a:r>
          </a:p>
        </p:txBody>
      </p:sp>
      <p:sp>
        <p:nvSpPr>
          <p:cNvPr id="17" name="object 1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46097" name="object 1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85A2194D-3E9E-4A26-89C9-D47CCFBBCAFB}" type="slidenum">
              <a:rPr lang="th-TH"/>
              <a:pPr marL="25400"/>
              <a:t>39</a:t>
            </a:fld>
            <a:endParaRPr lang="th-TH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42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43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5286375" cy="1619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NetLogo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website:</a:t>
            </a:r>
            <a:endParaRPr sz="2400">
              <a:latin typeface="Tahoma"/>
              <a:cs typeface="Tahoma"/>
            </a:endParaRPr>
          </a:p>
          <a:p>
            <a:pPr marL="469900" fontAlgn="auto">
              <a:spcBef>
                <a:spcPts val="480"/>
              </a:spcBef>
              <a:spcAft>
                <a:spcPts val="0"/>
              </a:spcAft>
              <a:defRPr/>
            </a:pPr>
            <a:r>
              <a:rPr sz="2000" u="heavy" spc="-5" dirty="0">
                <a:solidFill>
                  <a:srgbClr val="0000FF"/>
                </a:solidFill>
                <a:latin typeface="Tahoma"/>
                <a:cs typeface="Tahoma"/>
                <a:hlinkClick r:id="rId4"/>
              </a:rPr>
              <a:t>http://ccl.northwestern.edu/netlogo/</a:t>
            </a:r>
            <a:endParaRPr sz="2000">
              <a:latin typeface="Tahoma"/>
              <a:cs typeface="Tahom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20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172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Models specified in the class</a:t>
            </a:r>
            <a:r>
              <a:rPr sz="2400" spc="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website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245" name="object 6"/>
          <p:cNvSpPr>
            <a:spLocks noChangeArrowheads="1"/>
          </p:cNvSpPr>
          <p:nvPr/>
        </p:nvSpPr>
        <p:spPr bwMode="auto">
          <a:xfrm>
            <a:off x="258763" y="254000"/>
            <a:ext cx="3776662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246" name="object 7"/>
          <p:cNvSpPr>
            <a:spLocks noChangeArrowheads="1"/>
          </p:cNvSpPr>
          <p:nvPr/>
        </p:nvSpPr>
        <p:spPr bwMode="auto">
          <a:xfrm>
            <a:off x="3417888" y="254000"/>
            <a:ext cx="2543175" cy="7540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Downloading</a:t>
            </a:r>
            <a:r>
              <a:rPr spc="-95" dirty="0"/>
              <a:t> </a:t>
            </a:r>
            <a:r>
              <a:rPr spc="-5" dirty="0"/>
              <a:t>NetLogo</a:t>
            </a:r>
          </a:p>
        </p:txBody>
      </p:sp>
      <p:sp>
        <p:nvSpPr>
          <p:cNvPr id="9" name="object 9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0249" name="object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138E132F-9D82-40ED-B764-679B51A018D3}" type="slidenum">
              <a:rPr lang="th-TH"/>
              <a:pPr marL="65088"/>
              <a:t>4</a:t>
            </a:fld>
            <a:endParaRPr lang="th-TH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7106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07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08" name="object 5"/>
          <p:cNvSpPr>
            <a:spLocks noChangeArrowheads="1"/>
          </p:cNvSpPr>
          <p:nvPr/>
        </p:nvSpPr>
        <p:spPr bwMode="auto">
          <a:xfrm>
            <a:off x="258763" y="254000"/>
            <a:ext cx="7339012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Evolution of </a:t>
            </a:r>
            <a:r>
              <a:rPr dirty="0"/>
              <a:t>a </a:t>
            </a:r>
            <a:r>
              <a:rPr spc="-5" dirty="0"/>
              <a:t>Random</a:t>
            </a:r>
            <a:r>
              <a:rPr spc="-80" dirty="0"/>
              <a:t> </a:t>
            </a:r>
            <a:r>
              <a:rPr spc="-5" dirty="0"/>
              <a:t>Graph</a:t>
            </a:r>
          </a:p>
        </p:txBody>
      </p:sp>
      <p:sp>
        <p:nvSpPr>
          <p:cNvPr id="47110" name="object 7"/>
          <p:cNvSpPr>
            <a:spLocks noChangeArrowheads="1"/>
          </p:cNvSpPr>
          <p:nvPr/>
        </p:nvSpPr>
        <p:spPr bwMode="auto">
          <a:xfrm>
            <a:off x="1168400" y="1090613"/>
            <a:ext cx="1809750" cy="5492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11" name="object 8"/>
          <p:cNvSpPr>
            <a:spLocks noChangeArrowheads="1"/>
          </p:cNvSpPr>
          <p:nvPr/>
        </p:nvSpPr>
        <p:spPr bwMode="auto">
          <a:xfrm>
            <a:off x="1214438" y="1117600"/>
            <a:ext cx="1714500" cy="4540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12" name="object 9"/>
          <p:cNvSpPr>
            <a:spLocks/>
          </p:cNvSpPr>
          <p:nvPr/>
        </p:nvSpPr>
        <p:spPr bwMode="auto">
          <a:xfrm>
            <a:off x="1214438" y="1117600"/>
            <a:ext cx="1714500" cy="454025"/>
          </a:xfrm>
          <a:custGeom>
            <a:avLst/>
            <a:gdLst/>
            <a:ahLst/>
            <a:cxnLst>
              <a:cxn ang="0">
                <a:pos x="1714512" y="0"/>
              </a:cxn>
              <a:cxn ang="0">
                <a:pos x="1714512" y="291846"/>
              </a:cxn>
              <a:cxn ang="0">
                <a:pos x="857262" y="454545"/>
              </a:cxn>
              <a:cxn ang="0">
                <a:pos x="0" y="291846"/>
              </a:cxn>
              <a:cxn ang="0">
                <a:pos x="0" y="0"/>
              </a:cxn>
              <a:cxn ang="0">
                <a:pos x="1714512" y="0"/>
              </a:cxn>
            </a:cxnLst>
            <a:rect l="0" t="0" r="r" b="b"/>
            <a:pathLst>
              <a:path w="1714500" h="454659">
                <a:moveTo>
                  <a:pt x="1714512" y="0"/>
                </a:moveTo>
                <a:lnTo>
                  <a:pt x="1714512" y="291846"/>
                </a:lnTo>
                <a:lnTo>
                  <a:pt x="857262" y="454545"/>
                </a:lnTo>
                <a:lnTo>
                  <a:pt x="0" y="291846"/>
                </a:lnTo>
                <a:lnTo>
                  <a:pt x="0" y="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7113" name="object 10"/>
          <p:cNvSpPr>
            <a:spLocks noChangeArrowheads="1"/>
          </p:cNvSpPr>
          <p:nvPr/>
        </p:nvSpPr>
        <p:spPr bwMode="auto">
          <a:xfrm>
            <a:off x="1168400" y="1401763"/>
            <a:ext cx="1809750" cy="8096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14" name="object 11"/>
          <p:cNvSpPr>
            <a:spLocks noChangeArrowheads="1"/>
          </p:cNvSpPr>
          <p:nvPr/>
        </p:nvSpPr>
        <p:spPr bwMode="auto">
          <a:xfrm>
            <a:off x="1214438" y="1428750"/>
            <a:ext cx="1714500" cy="7143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15" name="object 12"/>
          <p:cNvSpPr>
            <a:spLocks/>
          </p:cNvSpPr>
          <p:nvPr/>
        </p:nvSpPr>
        <p:spPr bwMode="auto">
          <a:xfrm>
            <a:off x="1214438" y="1428750"/>
            <a:ext cx="1714500" cy="714375"/>
          </a:xfrm>
          <a:custGeom>
            <a:avLst/>
            <a:gdLst/>
            <a:ahLst/>
            <a:cxnLst>
              <a:cxn ang="0">
                <a:pos x="1714512" y="0"/>
              </a:cxn>
              <a:cxn ang="0">
                <a:pos x="1714512" y="546455"/>
              </a:cxn>
              <a:cxn ang="0">
                <a:pos x="857262" y="714286"/>
              </a:cxn>
              <a:cxn ang="0">
                <a:pos x="0" y="546455"/>
              </a:cxn>
              <a:cxn ang="0">
                <a:pos x="0" y="0"/>
              </a:cxn>
              <a:cxn ang="0">
                <a:pos x="857262" y="167830"/>
              </a:cxn>
              <a:cxn ang="0">
                <a:pos x="1714512" y="0"/>
              </a:cxn>
            </a:cxnLst>
            <a:rect l="0" t="0" r="r" b="b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7116" name="object 13"/>
          <p:cNvSpPr>
            <a:spLocks noChangeArrowheads="1"/>
          </p:cNvSpPr>
          <p:nvPr/>
        </p:nvSpPr>
        <p:spPr bwMode="auto">
          <a:xfrm>
            <a:off x="1168400" y="1973263"/>
            <a:ext cx="1809750" cy="8096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17" name="object 14"/>
          <p:cNvSpPr>
            <a:spLocks noChangeArrowheads="1"/>
          </p:cNvSpPr>
          <p:nvPr/>
        </p:nvSpPr>
        <p:spPr bwMode="auto">
          <a:xfrm>
            <a:off x="1214438" y="2000250"/>
            <a:ext cx="1714500" cy="7143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18" name="object 15"/>
          <p:cNvSpPr>
            <a:spLocks/>
          </p:cNvSpPr>
          <p:nvPr/>
        </p:nvSpPr>
        <p:spPr bwMode="auto">
          <a:xfrm>
            <a:off x="1214438" y="2000250"/>
            <a:ext cx="1714500" cy="714375"/>
          </a:xfrm>
          <a:custGeom>
            <a:avLst/>
            <a:gdLst/>
            <a:ahLst/>
            <a:cxnLst>
              <a:cxn ang="0">
                <a:pos x="1714512" y="0"/>
              </a:cxn>
              <a:cxn ang="0">
                <a:pos x="1714512" y="546455"/>
              </a:cxn>
              <a:cxn ang="0">
                <a:pos x="857262" y="714286"/>
              </a:cxn>
              <a:cxn ang="0">
                <a:pos x="0" y="546455"/>
              </a:cxn>
              <a:cxn ang="0">
                <a:pos x="0" y="0"/>
              </a:cxn>
              <a:cxn ang="0">
                <a:pos x="857262" y="167830"/>
              </a:cxn>
              <a:cxn ang="0">
                <a:pos x="1714512" y="0"/>
              </a:cxn>
            </a:cxnLst>
            <a:rect l="0" t="0" r="r" b="b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7119" name="object 16"/>
          <p:cNvSpPr>
            <a:spLocks noChangeArrowheads="1"/>
          </p:cNvSpPr>
          <p:nvPr/>
        </p:nvSpPr>
        <p:spPr bwMode="auto">
          <a:xfrm>
            <a:off x="1168400" y="2544763"/>
            <a:ext cx="1809750" cy="8096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20" name="object 17"/>
          <p:cNvSpPr>
            <a:spLocks noChangeArrowheads="1"/>
          </p:cNvSpPr>
          <p:nvPr/>
        </p:nvSpPr>
        <p:spPr bwMode="auto">
          <a:xfrm>
            <a:off x="1214438" y="2571750"/>
            <a:ext cx="1714500" cy="7143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21" name="object 18"/>
          <p:cNvSpPr>
            <a:spLocks/>
          </p:cNvSpPr>
          <p:nvPr/>
        </p:nvSpPr>
        <p:spPr bwMode="auto">
          <a:xfrm>
            <a:off x="1214438" y="2571750"/>
            <a:ext cx="1714500" cy="714375"/>
          </a:xfrm>
          <a:custGeom>
            <a:avLst/>
            <a:gdLst/>
            <a:ahLst/>
            <a:cxnLst>
              <a:cxn ang="0">
                <a:pos x="1714512" y="0"/>
              </a:cxn>
              <a:cxn ang="0">
                <a:pos x="1714512" y="546455"/>
              </a:cxn>
              <a:cxn ang="0">
                <a:pos x="857262" y="714286"/>
              </a:cxn>
              <a:cxn ang="0">
                <a:pos x="0" y="546455"/>
              </a:cxn>
              <a:cxn ang="0">
                <a:pos x="0" y="0"/>
              </a:cxn>
              <a:cxn ang="0">
                <a:pos x="857262" y="167830"/>
              </a:cxn>
              <a:cxn ang="0">
                <a:pos x="1714512" y="0"/>
              </a:cxn>
            </a:cxnLst>
            <a:rect l="0" t="0" r="r" b="b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7122" name="object 19"/>
          <p:cNvSpPr>
            <a:spLocks noChangeArrowheads="1"/>
          </p:cNvSpPr>
          <p:nvPr/>
        </p:nvSpPr>
        <p:spPr bwMode="auto">
          <a:xfrm>
            <a:off x="1168400" y="3116263"/>
            <a:ext cx="1809750" cy="8096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23" name="object 20"/>
          <p:cNvSpPr>
            <a:spLocks noChangeArrowheads="1"/>
          </p:cNvSpPr>
          <p:nvPr/>
        </p:nvSpPr>
        <p:spPr bwMode="auto">
          <a:xfrm>
            <a:off x="1214438" y="3143250"/>
            <a:ext cx="1714500" cy="7143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24" name="object 21"/>
          <p:cNvSpPr>
            <a:spLocks/>
          </p:cNvSpPr>
          <p:nvPr/>
        </p:nvSpPr>
        <p:spPr bwMode="auto">
          <a:xfrm>
            <a:off x="1214438" y="3143250"/>
            <a:ext cx="1714500" cy="714375"/>
          </a:xfrm>
          <a:custGeom>
            <a:avLst/>
            <a:gdLst/>
            <a:ahLst/>
            <a:cxnLst>
              <a:cxn ang="0">
                <a:pos x="1714512" y="0"/>
              </a:cxn>
              <a:cxn ang="0">
                <a:pos x="1714512" y="546455"/>
              </a:cxn>
              <a:cxn ang="0">
                <a:pos x="857262" y="714286"/>
              </a:cxn>
              <a:cxn ang="0">
                <a:pos x="0" y="546455"/>
              </a:cxn>
              <a:cxn ang="0">
                <a:pos x="0" y="0"/>
              </a:cxn>
              <a:cxn ang="0">
                <a:pos x="857262" y="167830"/>
              </a:cxn>
              <a:cxn ang="0">
                <a:pos x="1714512" y="0"/>
              </a:cxn>
            </a:cxnLst>
            <a:rect l="0" t="0" r="r" b="b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7125" name="object 22"/>
          <p:cNvSpPr>
            <a:spLocks noChangeArrowheads="1"/>
          </p:cNvSpPr>
          <p:nvPr/>
        </p:nvSpPr>
        <p:spPr bwMode="auto">
          <a:xfrm>
            <a:off x="1168400" y="3687763"/>
            <a:ext cx="1809750" cy="8096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26" name="object 23"/>
          <p:cNvSpPr>
            <a:spLocks noChangeArrowheads="1"/>
          </p:cNvSpPr>
          <p:nvPr/>
        </p:nvSpPr>
        <p:spPr bwMode="auto">
          <a:xfrm>
            <a:off x="1214438" y="3714750"/>
            <a:ext cx="1714500" cy="7143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27" name="object 24"/>
          <p:cNvSpPr>
            <a:spLocks/>
          </p:cNvSpPr>
          <p:nvPr/>
        </p:nvSpPr>
        <p:spPr bwMode="auto">
          <a:xfrm>
            <a:off x="1214438" y="3714750"/>
            <a:ext cx="1714500" cy="714375"/>
          </a:xfrm>
          <a:custGeom>
            <a:avLst/>
            <a:gdLst/>
            <a:ahLst/>
            <a:cxnLst>
              <a:cxn ang="0">
                <a:pos x="1714512" y="0"/>
              </a:cxn>
              <a:cxn ang="0">
                <a:pos x="1714512" y="546455"/>
              </a:cxn>
              <a:cxn ang="0">
                <a:pos x="857262" y="714286"/>
              </a:cxn>
              <a:cxn ang="0">
                <a:pos x="0" y="546455"/>
              </a:cxn>
              <a:cxn ang="0">
                <a:pos x="0" y="0"/>
              </a:cxn>
              <a:cxn ang="0">
                <a:pos x="857262" y="167830"/>
              </a:cxn>
              <a:cxn ang="0">
                <a:pos x="1714512" y="0"/>
              </a:cxn>
            </a:cxnLst>
            <a:rect l="0" t="0" r="r" b="b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7128" name="object 25"/>
          <p:cNvSpPr>
            <a:spLocks noChangeArrowheads="1"/>
          </p:cNvSpPr>
          <p:nvPr/>
        </p:nvSpPr>
        <p:spPr bwMode="auto">
          <a:xfrm>
            <a:off x="1168400" y="4259263"/>
            <a:ext cx="1809750" cy="8096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29" name="object 26"/>
          <p:cNvSpPr>
            <a:spLocks noChangeArrowheads="1"/>
          </p:cNvSpPr>
          <p:nvPr/>
        </p:nvSpPr>
        <p:spPr bwMode="auto">
          <a:xfrm>
            <a:off x="1214438" y="4286250"/>
            <a:ext cx="1714500" cy="7143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30" name="object 27"/>
          <p:cNvSpPr>
            <a:spLocks/>
          </p:cNvSpPr>
          <p:nvPr/>
        </p:nvSpPr>
        <p:spPr bwMode="auto">
          <a:xfrm>
            <a:off x="1214438" y="4286250"/>
            <a:ext cx="1714500" cy="714375"/>
          </a:xfrm>
          <a:custGeom>
            <a:avLst/>
            <a:gdLst/>
            <a:ahLst/>
            <a:cxnLst>
              <a:cxn ang="0">
                <a:pos x="1714512" y="0"/>
              </a:cxn>
              <a:cxn ang="0">
                <a:pos x="1714512" y="546455"/>
              </a:cxn>
              <a:cxn ang="0">
                <a:pos x="857262" y="714286"/>
              </a:cxn>
              <a:cxn ang="0">
                <a:pos x="0" y="546455"/>
              </a:cxn>
              <a:cxn ang="0">
                <a:pos x="0" y="0"/>
              </a:cxn>
              <a:cxn ang="0">
                <a:pos x="857262" y="167830"/>
              </a:cxn>
              <a:cxn ang="0">
                <a:pos x="1714512" y="0"/>
              </a:cxn>
            </a:cxnLst>
            <a:rect l="0" t="0" r="r" b="b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7131" name="object 28"/>
          <p:cNvSpPr>
            <a:spLocks noChangeArrowheads="1"/>
          </p:cNvSpPr>
          <p:nvPr/>
        </p:nvSpPr>
        <p:spPr bwMode="auto">
          <a:xfrm>
            <a:off x="1168400" y="4830763"/>
            <a:ext cx="1809750" cy="8096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32" name="object 29"/>
          <p:cNvSpPr>
            <a:spLocks noChangeArrowheads="1"/>
          </p:cNvSpPr>
          <p:nvPr/>
        </p:nvSpPr>
        <p:spPr bwMode="auto">
          <a:xfrm>
            <a:off x="1214438" y="4857750"/>
            <a:ext cx="1714500" cy="7143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33" name="object 30"/>
          <p:cNvSpPr>
            <a:spLocks/>
          </p:cNvSpPr>
          <p:nvPr/>
        </p:nvSpPr>
        <p:spPr bwMode="auto">
          <a:xfrm>
            <a:off x="1214438" y="4857750"/>
            <a:ext cx="1714500" cy="714375"/>
          </a:xfrm>
          <a:custGeom>
            <a:avLst/>
            <a:gdLst/>
            <a:ahLst/>
            <a:cxnLst>
              <a:cxn ang="0">
                <a:pos x="1714512" y="0"/>
              </a:cxn>
              <a:cxn ang="0">
                <a:pos x="1714512" y="546455"/>
              </a:cxn>
              <a:cxn ang="0">
                <a:pos x="857262" y="714286"/>
              </a:cxn>
              <a:cxn ang="0">
                <a:pos x="0" y="546455"/>
              </a:cxn>
              <a:cxn ang="0">
                <a:pos x="0" y="0"/>
              </a:cxn>
              <a:cxn ang="0">
                <a:pos x="857262" y="167830"/>
              </a:cxn>
              <a:cxn ang="0">
                <a:pos x="1714512" y="0"/>
              </a:cxn>
            </a:cxnLst>
            <a:rect l="0" t="0" r="r" b="b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7134" name="object 31"/>
          <p:cNvSpPr>
            <a:spLocks noChangeArrowheads="1"/>
          </p:cNvSpPr>
          <p:nvPr/>
        </p:nvSpPr>
        <p:spPr bwMode="auto">
          <a:xfrm>
            <a:off x="1168400" y="5402263"/>
            <a:ext cx="1809750" cy="8096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35" name="object 32"/>
          <p:cNvSpPr>
            <a:spLocks noChangeArrowheads="1"/>
          </p:cNvSpPr>
          <p:nvPr/>
        </p:nvSpPr>
        <p:spPr bwMode="auto">
          <a:xfrm>
            <a:off x="1214438" y="5429250"/>
            <a:ext cx="1714500" cy="7143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7136" name="object 33"/>
          <p:cNvSpPr>
            <a:spLocks/>
          </p:cNvSpPr>
          <p:nvPr/>
        </p:nvSpPr>
        <p:spPr bwMode="auto">
          <a:xfrm>
            <a:off x="1214438" y="5429250"/>
            <a:ext cx="1714500" cy="714375"/>
          </a:xfrm>
          <a:custGeom>
            <a:avLst/>
            <a:gdLst/>
            <a:ahLst/>
            <a:cxnLst>
              <a:cxn ang="0">
                <a:pos x="1714512" y="0"/>
              </a:cxn>
              <a:cxn ang="0">
                <a:pos x="1714512" y="546455"/>
              </a:cxn>
              <a:cxn ang="0">
                <a:pos x="857262" y="714286"/>
              </a:cxn>
              <a:cxn ang="0">
                <a:pos x="0" y="546455"/>
              </a:cxn>
              <a:cxn ang="0">
                <a:pos x="0" y="0"/>
              </a:cxn>
              <a:cxn ang="0">
                <a:pos x="857262" y="167830"/>
              </a:cxn>
              <a:cxn ang="0">
                <a:pos x="1714512" y="0"/>
              </a:cxn>
            </a:cxnLst>
            <a:rect l="0" t="0" r="r" b="b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noFill/>
          <a:ln w="12700">
            <a:solidFill>
              <a:srgbClr val="46AAC5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4" name="object 34"/>
          <p:cNvSpPr txBox="1"/>
          <p:nvPr/>
        </p:nvSpPr>
        <p:spPr>
          <a:xfrm>
            <a:off x="1352550" y="1143000"/>
            <a:ext cx="1438275" cy="4903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/>
            <a:r>
              <a:rPr lang="th-TH" sz="2400">
                <a:latin typeface="Consolas" pitchFamily="49" charset="0"/>
                <a:cs typeface="Consolas" pitchFamily="49" charset="0"/>
              </a:rPr>
              <a:t>0</a:t>
            </a:r>
          </a:p>
          <a:p>
            <a:pPr algn="ctr">
              <a:spcBef>
                <a:spcPts val="388"/>
              </a:spcBef>
            </a:pPr>
            <a:r>
              <a:rPr lang="th-TH" sz="1600" i="1">
                <a:latin typeface="Consolas" pitchFamily="49" charset="0"/>
                <a:cs typeface="Consolas" pitchFamily="49" charset="0"/>
              </a:rPr>
              <a:t>c</a:t>
            </a:r>
            <a:r>
              <a:rPr lang="th-TH" sz="3600" i="1" baseline="-16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2400" i="1" baseline="-45000">
                <a:latin typeface="Consolas" pitchFamily="49" charset="0"/>
                <a:cs typeface="Consolas" pitchFamily="49" charset="0"/>
              </a:rPr>
              <a:t>n</a:t>
            </a:r>
            <a:endParaRPr lang="th-TH" sz="2400" baseline="-45000">
              <a:latin typeface="Consolas" pitchFamily="49" charset="0"/>
              <a:cs typeface="Consolas" pitchFamily="49" charset="0"/>
            </a:endParaRPr>
          </a:p>
          <a:p>
            <a:pPr algn="ctr">
              <a:lnSpc>
                <a:spcPts val="4500"/>
              </a:lnSpc>
              <a:spcBef>
                <a:spcPts val="425"/>
              </a:spcBef>
            </a:pPr>
            <a:r>
              <a:rPr lang="th-TH" sz="1600">
                <a:latin typeface="Consolas" pitchFamily="49" charset="0"/>
                <a:cs typeface="Consolas" pitchFamily="49" charset="0"/>
              </a:rPr>
              <a:t>1</a:t>
            </a:r>
            <a:r>
              <a:rPr lang="th-TH" sz="3600" i="1" baseline="-16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2400" i="1" baseline="-45000">
                <a:latin typeface="Consolas" pitchFamily="49" charset="0"/>
                <a:cs typeface="Consolas" pitchFamily="49" charset="0"/>
              </a:rPr>
              <a:t>n  </a:t>
            </a:r>
            <a:r>
              <a:rPr lang="th-TH" sz="1600" i="1">
                <a:latin typeface="Consolas" pitchFamily="49" charset="0"/>
                <a:cs typeface="Consolas" pitchFamily="49" charset="0"/>
              </a:rPr>
              <a:t>c</a:t>
            </a:r>
            <a:r>
              <a:rPr lang="th-TH" sz="1600">
                <a:latin typeface="Consolas" pitchFamily="49" charset="0"/>
                <a:cs typeface="Consolas" pitchFamily="49" charset="0"/>
              </a:rPr>
              <a:t>′</a:t>
            </a:r>
            <a:r>
              <a:rPr lang="th-TH" sz="3600" i="1" baseline="-16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2400" i="1" baseline="-45000">
                <a:latin typeface="Consolas" pitchFamily="49" charset="0"/>
                <a:cs typeface="Consolas" pitchFamily="49" charset="0"/>
              </a:rPr>
              <a:t>n</a:t>
            </a:r>
            <a:endParaRPr lang="th-TH" sz="2400" baseline="-45000">
              <a:latin typeface="Consolas" pitchFamily="49" charset="0"/>
              <a:cs typeface="Consolas" pitchFamily="49" charset="0"/>
            </a:endParaRPr>
          </a:p>
          <a:p>
            <a:pPr algn="ctr">
              <a:spcBef>
                <a:spcPts val="1200"/>
              </a:spcBef>
            </a:pPr>
            <a:r>
              <a:rPr lang="th-TH" sz="1600">
                <a:latin typeface="Consolas" pitchFamily="49" charset="0"/>
                <a:cs typeface="Consolas" pitchFamily="49" charset="0"/>
              </a:rPr>
              <a:t>log(</a:t>
            </a:r>
            <a:r>
              <a:rPr lang="th-TH" sz="16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1600">
                <a:latin typeface="Consolas" pitchFamily="49" charset="0"/>
                <a:cs typeface="Consolas" pitchFamily="49" charset="0"/>
              </a:rPr>
              <a:t>)</a:t>
            </a:r>
            <a:r>
              <a:rPr lang="th-TH" sz="3600" i="1" baseline="-16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2400" i="1" baseline="-45000">
                <a:latin typeface="Consolas" pitchFamily="49" charset="0"/>
                <a:cs typeface="Consolas" pitchFamily="49" charset="0"/>
              </a:rPr>
              <a:t>n</a:t>
            </a:r>
            <a:endParaRPr lang="th-TH" sz="2400" baseline="-45000">
              <a:latin typeface="Consolas" pitchFamily="49" charset="0"/>
              <a:cs typeface="Consolas" pitchFamily="49" charset="0"/>
            </a:endParaRPr>
          </a:p>
          <a:p>
            <a:pPr algn="ctr">
              <a:spcBef>
                <a:spcPts val="1638"/>
              </a:spcBef>
            </a:pPr>
            <a:r>
              <a:rPr lang="th-TH" sz="3600" baseline="-16000">
                <a:latin typeface="Symbol" pitchFamily="18" charset="2"/>
                <a:cs typeface="Cordia New" pitchFamily="34" charset="-34"/>
              </a:rPr>
              <a:t></a:t>
            </a:r>
            <a:r>
              <a:rPr lang="th-TH" sz="3600" baseline="-16000">
                <a:latin typeface="Consolas" pitchFamily="49" charset="0"/>
                <a:cs typeface="Consolas" pitchFamily="49" charset="0"/>
              </a:rPr>
              <a:t>(</a:t>
            </a:r>
            <a:r>
              <a:rPr lang="th-TH" sz="1600">
                <a:latin typeface="Consolas" pitchFamily="49" charset="0"/>
                <a:cs typeface="Consolas" pitchFamily="49" charset="0"/>
              </a:rPr>
              <a:t>log(</a:t>
            </a:r>
            <a:r>
              <a:rPr lang="th-TH" sz="16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1600">
                <a:latin typeface="Consolas" pitchFamily="49" charset="0"/>
                <a:cs typeface="Consolas" pitchFamily="49" charset="0"/>
              </a:rPr>
              <a:t>)</a:t>
            </a:r>
            <a:r>
              <a:rPr lang="th-TH" sz="3600" i="1" baseline="-16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2400" i="1" baseline="-45000">
                <a:latin typeface="Consolas" pitchFamily="49" charset="0"/>
                <a:cs typeface="Consolas" pitchFamily="49" charset="0"/>
              </a:rPr>
              <a:t>n</a:t>
            </a:r>
            <a:r>
              <a:rPr lang="th-TH" sz="3600" baseline="-16000">
                <a:latin typeface="Consolas" pitchFamily="49" charset="0"/>
                <a:cs typeface="Consolas" pitchFamily="49" charset="0"/>
              </a:rPr>
              <a:t>)</a:t>
            </a:r>
          </a:p>
          <a:p>
            <a:pPr algn="ctr">
              <a:spcBef>
                <a:spcPts val="2338"/>
              </a:spcBef>
            </a:pPr>
            <a:r>
              <a:rPr lang="th-TH" sz="2400">
                <a:latin typeface="Symbol" pitchFamily="18" charset="2"/>
                <a:cs typeface="Cordia New" pitchFamily="34" charset="-34"/>
              </a:rPr>
              <a:t>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(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400" i="1" baseline="24000">
                <a:latin typeface="Symbol" pitchFamily="18" charset="2"/>
                <a:cs typeface="Cordia New" pitchFamily="34" charset="-34"/>
              </a:rPr>
              <a:t></a:t>
            </a:r>
            <a:r>
              <a:rPr lang="th-TH" sz="2400" baseline="24000">
                <a:latin typeface="Consolas" pitchFamily="49" charset="0"/>
                <a:cs typeface="Consolas" pitchFamily="49" charset="0"/>
              </a:rPr>
              <a:t>–1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)</a:t>
            </a:r>
          </a:p>
          <a:p>
            <a:pPr algn="ctr">
              <a:lnSpc>
                <a:spcPct val="155000"/>
              </a:lnSpc>
              <a:spcBef>
                <a:spcPts val="25"/>
              </a:spcBef>
            </a:pPr>
            <a:r>
              <a:rPr lang="th-TH" sz="2400">
                <a:latin typeface="Symbol" pitchFamily="18" charset="2"/>
                <a:cs typeface="Cordia New" pitchFamily="34" charset="-34"/>
              </a:rPr>
              <a:t>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(1)  1</a:t>
            </a:r>
          </a:p>
        </p:txBody>
      </p:sp>
      <p:sp>
        <p:nvSpPr>
          <p:cNvPr id="37" name="object 3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335963" y="6492875"/>
            <a:ext cx="187325" cy="153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40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26061" y="1452167"/>
            <a:ext cx="281305" cy="4264025"/>
          </a:xfrm>
          <a:prstGeom prst="rect">
            <a:avLst/>
          </a:prstGeom>
        </p:spPr>
        <p:txBody>
          <a:bodyPr vert="vert270" lIns="0" tIns="0" rIns="0" bIns="0">
            <a:spAutoFit/>
          </a:bodyPr>
          <a:lstStyle/>
          <a:p>
            <a:pPr marL="1270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000" dirty="0">
                <a:latin typeface="Calibri"/>
                <a:cs typeface="Calibri"/>
              </a:rPr>
              <a:t>G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aph </a:t>
            </a:r>
            <a:r>
              <a:rPr sz="2000" spc="-30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ruc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i="1" dirty="0">
                <a:latin typeface="Consolas"/>
                <a:cs typeface="Consolas"/>
              </a:rPr>
              <a:t>G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i="1" dirty="0">
                <a:latin typeface="Consolas"/>
                <a:cs typeface="Consolas"/>
              </a:rPr>
              <a:t>n</a:t>
            </a:r>
            <a:r>
              <a:rPr sz="2000" dirty="0">
                <a:latin typeface="Consolas"/>
                <a:cs typeface="Consolas"/>
              </a:rPr>
              <a:t>,</a:t>
            </a:r>
            <a:r>
              <a:rPr sz="2000" i="1" dirty="0">
                <a:latin typeface="Consolas"/>
                <a:cs typeface="Consolas"/>
              </a:rPr>
              <a:t>p</a:t>
            </a:r>
            <a:r>
              <a:rPr sz="2000" dirty="0">
                <a:latin typeface="Consolas"/>
                <a:cs typeface="Consolas"/>
              </a:rPr>
              <a:t>)</a:t>
            </a:r>
            <a:r>
              <a:rPr sz="2000" spc="-640" dirty="0">
                <a:latin typeface="Consolas"/>
                <a:cs typeface="Consolas"/>
              </a:rPr>
              <a:t>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i="1" dirty="0">
                <a:latin typeface="Consolas"/>
                <a:cs typeface="Consolas"/>
              </a:rPr>
              <a:t>p</a:t>
            </a:r>
            <a:r>
              <a:rPr sz="2000" i="1" spc="-645" dirty="0">
                <a:latin typeface="Consolas"/>
                <a:cs typeface="Consolas"/>
              </a:rPr>
              <a:t> </a:t>
            </a:r>
            <a:r>
              <a:rPr sz="2000" dirty="0">
                <a:latin typeface="Calibri"/>
                <a:cs typeface="Calibri"/>
              </a:rPr>
              <a:t>chan</a:t>
            </a:r>
            <a:r>
              <a:rPr sz="2000" spc="-20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14675" y="973138"/>
            <a:ext cx="5575300" cy="5008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ct val="112000"/>
              </a:lnSpc>
            </a:pPr>
            <a:r>
              <a:rPr lang="th-TH">
                <a:latin typeface="Calibri" pitchFamily="34" charset="0"/>
                <a:cs typeface="Cordia New" pitchFamily="34" charset="-34"/>
              </a:rPr>
              <a:t>empty graph  trees</a:t>
            </a:r>
          </a:p>
          <a:p>
            <a:pPr marL="12700">
              <a:spcBef>
                <a:spcPts val="1138"/>
              </a:spcBef>
            </a:pPr>
            <a:r>
              <a:rPr lang="th-TH">
                <a:latin typeface="Calibri" pitchFamily="34" charset="0"/>
                <a:cs typeface="Cordia New" pitchFamily="34" charset="-34"/>
              </a:rPr>
              <a:t>giant component appears</a:t>
            </a:r>
          </a:p>
          <a:p>
            <a:pPr marL="12700">
              <a:spcBef>
                <a:spcPts val="1138"/>
              </a:spcBef>
            </a:pPr>
            <a:r>
              <a:rPr lang="th-TH">
                <a:latin typeface="Calibri" pitchFamily="34" charset="0"/>
                <a:cs typeface="Cordia New" pitchFamily="34" charset="-34"/>
              </a:rPr>
              <a:t>one giant component, others are trees</a:t>
            </a:r>
          </a:p>
          <a:p>
            <a:pPr marL="12700">
              <a:lnSpc>
                <a:spcPct val="134000"/>
              </a:lnSpc>
              <a:spcBef>
                <a:spcPts val="13"/>
              </a:spcBef>
            </a:pPr>
            <a:r>
              <a:rPr lang="th-TH" i="1">
                <a:latin typeface="Consolas" pitchFamily="49" charset="0"/>
                <a:cs typeface="Consolas" pitchFamily="49" charset="0"/>
              </a:rPr>
              <a:t>G</a:t>
            </a:r>
            <a:r>
              <a:rPr lang="th-TH">
                <a:latin typeface="Consolas" pitchFamily="49" charset="0"/>
                <a:cs typeface="Consolas" pitchFamily="49" charset="0"/>
              </a:rPr>
              <a:t>(</a:t>
            </a:r>
            <a:r>
              <a:rPr lang="th-TH" i="1">
                <a:latin typeface="Consolas" pitchFamily="49" charset="0"/>
                <a:cs typeface="Consolas" pitchFamily="49" charset="0"/>
              </a:rPr>
              <a:t>n</a:t>
            </a:r>
            <a:r>
              <a:rPr lang="th-TH">
                <a:latin typeface="Consolas" pitchFamily="49" charset="0"/>
                <a:cs typeface="Consolas" pitchFamily="49" charset="0"/>
              </a:rPr>
              <a:t>,</a:t>
            </a:r>
            <a:r>
              <a:rPr lang="th-TH" i="1">
                <a:latin typeface="Consolas" pitchFamily="49" charset="0"/>
                <a:cs typeface="Consolas" pitchFamily="49" charset="0"/>
              </a:rPr>
              <a:t>p</a:t>
            </a:r>
            <a:r>
              <a:rPr lang="th-TH">
                <a:latin typeface="Consolas" pitchFamily="49" charset="0"/>
                <a:cs typeface="Consolas" pitchFamily="49" charset="0"/>
              </a:rPr>
              <a:t>) </a:t>
            </a:r>
            <a:r>
              <a:rPr lang="th-TH">
                <a:latin typeface="Calibri" pitchFamily="34" charset="0"/>
                <a:cs typeface="Cordia New" pitchFamily="34" charset="-34"/>
              </a:rPr>
              <a:t>is connected  No isolated nodes  finite diameter</a:t>
            </a:r>
          </a:p>
          <a:p>
            <a:pPr marL="12700">
              <a:lnSpc>
                <a:spcPts val="4675"/>
              </a:lnSpc>
              <a:spcBef>
                <a:spcPts val="200"/>
              </a:spcBef>
            </a:pPr>
            <a:r>
              <a:rPr lang="th-TH">
                <a:latin typeface="Calibri" pitchFamily="34" charset="0"/>
                <a:cs typeface="Cordia New" pitchFamily="34" charset="-34"/>
              </a:rPr>
              <a:t>dense graph, diameter is 2  complete graph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813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813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03313"/>
            <a:ext cx="1177925" cy="3952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If </a:t>
            </a:r>
            <a:r>
              <a:rPr sz="2400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400" spc="-8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C00000"/>
                </a:solidFill>
                <a:latin typeface="Consolas"/>
                <a:cs typeface="Consolas"/>
              </a:rPr>
              <a:t>&lt;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8800" y="838200"/>
            <a:ext cx="311150" cy="609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335" dirty="0">
                <a:solidFill>
                  <a:srgbClr val="C00000"/>
                </a:solidFill>
                <a:latin typeface="Consolas"/>
                <a:cs typeface="Consolas"/>
              </a:rPr>
              <a:t>1</a:t>
            </a:r>
            <a:r>
              <a:rPr sz="3600" i="1" spc="-750" baseline="-16203" dirty="0">
                <a:solidFill>
                  <a:srgbClr val="C00000"/>
                </a:solidFill>
                <a:latin typeface="Consolas"/>
                <a:cs typeface="Consolas"/>
              </a:rPr>
              <a:t>/</a:t>
            </a:r>
            <a:r>
              <a:rPr sz="2400" i="1" baseline="-45138" dirty="0">
                <a:solidFill>
                  <a:srgbClr val="C00000"/>
                </a:solidFill>
                <a:latin typeface="Consolas"/>
                <a:cs typeface="Consolas"/>
              </a:rPr>
              <a:t>n</a:t>
            </a:r>
            <a:endParaRPr sz="2400" baseline="-45138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775" y="1560513"/>
            <a:ext cx="6867525" cy="609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98450" indent="-285750">
              <a:lnSpc>
                <a:spcPts val="2325"/>
              </a:lnSpc>
              <a:tabLst>
                <a:tab pos="296863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with high probability, there is </a:t>
            </a:r>
            <a:r>
              <a:rPr lang="th-TH" sz="20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no giant component</a:t>
            </a:r>
            <a:r>
              <a:rPr lang="th-TH" sz="2000">
                <a:latin typeface="Tahoma" pitchFamily="34" charset="0"/>
                <a:cs typeface="Tahoma" pitchFamily="34" charset="0"/>
              </a:rPr>
              <a:t>, with all  connected components of the graph having size 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O(log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6575" y="2651125"/>
            <a:ext cx="1177925" cy="3968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If </a:t>
            </a:r>
            <a:r>
              <a:rPr sz="2400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400" spc="-8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C00000"/>
                </a:solidFill>
                <a:latin typeface="Consolas"/>
                <a:cs typeface="Consolas"/>
              </a:rPr>
              <a:t>&gt;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5000" y="2286000"/>
            <a:ext cx="311150" cy="609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335" dirty="0">
                <a:solidFill>
                  <a:srgbClr val="C00000"/>
                </a:solidFill>
                <a:latin typeface="Consolas"/>
                <a:cs typeface="Consolas"/>
              </a:rPr>
              <a:t>1</a:t>
            </a:r>
            <a:r>
              <a:rPr sz="3600" i="1" spc="-750" baseline="-16203" dirty="0">
                <a:solidFill>
                  <a:srgbClr val="C00000"/>
                </a:solidFill>
                <a:latin typeface="Consolas"/>
                <a:cs typeface="Consolas"/>
              </a:rPr>
              <a:t>/</a:t>
            </a:r>
            <a:r>
              <a:rPr sz="2400" i="1" baseline="-45138" dirty="0">
                <a:solidFill>
                  <a:srgbClr val="C00000"/>
                </a:solidFill>
                <a:latin typeface="Consolas"/>
                <a:cs typeface="Consolas"/>
              </a:rPr>
              <a:t>n</a:t>
            </a:r>
            <a:endParaRPr sz="2400" baseline="-45138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0600" y="3124200"/>
            <a:ext cx="7423150" cy="590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98450" indent="-285750">
              <a:lnSpc>
                <a:spcPts val="2325"/>
              </a:lnSpc>
              <a:tabLst>
                <a:tab pos="296863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with high probability, there is </a:t>
            </a:r>
            <a:r>
              <a:rPr lang="th-TH" sz="20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a single giant component</a:t>
            </a:r>
            <a:r>
              <a:rPr lang="th-TH" sz="2000">
                <a:latin typeface="Tahoma" pitchFamily="34" charset="0"/>
                <a:cs typeface="Tahoma" pitchFamily="34" charset="0"/>
              </a:rPr>
              <a:t>, with all  other connected components having size 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O(log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6575" y="4198938"/>
            <a:ext cx="1177925" cy="3968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If </a:t>
            </a:r>
            <a:r>
              <a:rPr sz="2400" dirty="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sz="2400" spc="-8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C00000"/>
                </a:solidFill>
                <a:latin typeface="Consolas"/>
                <a:cs typeface="Consolas"/>
              </a:rPr>
              <a:t>=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8800" y="3810000"/>
            <a:ext cx="311150" cy="609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335" dirty="0">
                <a:solidFill>
                  <a:srgbClr val="C00000"/>
                </a:solidFill>
                <a:latin typeface="Consolas"/>
                <a:cs typeface="Consolas"/>
              </a:rPr>
              <a:t>1</a:t>
            </a:r>
            <a:r>
              <a:rPr sz="3600" i="1" spc="-750" baseline="-16203" dirty="0">
                <a:solidFill>
                  <a:srgbClr val="C00000"/>
                </a:solidFill>
                <a:latin typeface="Consolas"/>
                <a:cs typeface="Consolas"/>
              </a:rPr>
              <a:t>/</a:t>
            </a:r>
            <a:r>
              <a:rPr sz="2400" i="1" baseline="-45138" dirty="0">
                <a:solidFill>
                  <a:srgbClr val="C00000"/>
                </a:solidFill>
                <a:latin typeface="Consolas"/>
                <a:cs typeface="Consolas"/>
              </a:rPr>
              <a:t>n</a:t>
            </a:r>
            <a:endParaRPr sz="2400" baseline="-45138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3775" y="4657725"/>
            <a:ext cx="6619875" cy="6080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98450" indent="-285750">
              <a:lnSpc>
                <a:spcPts val="2325"/>
              </a:lnSpc>
              <a:tabLst>
                <a:tab pos="296863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with high probability, the number of nodes in the largest  component of the graph is proportion to </a:t>
            </a:r>
            <a:r>
              <a:rPr lang="th-TH" sz="2000">
                <a:latin typeface="Consolas" pitchFamily="49" charset="0"/>
                <a:cs typeface="Consolas" pitchFamily="49" charset="0"/>
              </a:rPr>
              <a:t>n</a:t>
            </a:r>
            <a:r>
              <a:rPr lang="th-TH" sz="1900" baseline="38000">
                <a:latin typeface="Consolas" pitchFamily="49" charset="0"/>
                <a:cs typeface="Consolas" pitchFamily="49" charset="0"/>
              </a:rPr>
              <a:t>2</a:t>
            </a:r>
            <a:r>
              <a:rPr lang="th-TH" sz="1900" baseline="26000">
                <a:latin typeface="Consolas" pitchFamily="49" charset="0"/>
                <a:cs typeface="Consolas" pitchFamily="49" charset="0"/>
              </a:rPr>
              <a:t>/</a:t>
            </a:r>
            <a:r>
              <a:rPr lang="th-TH" sz="1900" baseline="17000"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48141" name="object 14"/>
          <p:cNvSpPr>
            <a:spLocks noChangeArrowheads="1"/>
          </p:cNvSpPr>
          <p:nvPr/>
        </p:nvSpPr>
        <p:spPr bwMode="auto">
          <a:xfrm>
            <a:off x="258763" y="254000"/>
            <a:ext cx="8305800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Emergence of </a:t>
            </a:r>
            <a:r>
              <a:rPr dirty="0"/>
              <a:t>a </a:t>
            </a:r>
            <a:r>
              <a:rPr spc="-5" dirty="0"/>
              <a:t>Giant</a:t>
            </a:r>
            <a:r>
              <a:rPr spc="-100" dirty="0"/>
              <a:t> </a:t>
            </a:r>
            <a:r>
              <a:rPr spc="-5" dirty="0"/>
              <a:t>Component</a:t>
            </a:r>
          </a:p>
        </p:txBody>
      </p:sp>
      <p:sp>
        <p:nvSpPr>
          <p:cNvPr id="16" name="object 1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48144" name="object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D8C75B52-FC49-4D03-9E7A-FBA4AD39F5B5}" type="slidenum">
              <a:rPr lang="th-TH"/>
              <a:pPr marL="25400"/>
              <a:t>41</a:t>
            </a:fld>
            <a:endParaRPr lang="th-TH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915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915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7921625" cy="28400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If you have 2 large-components each occupying roughly</a:t>
            </a: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½ of the graph, how long does it typically take for the  addition of random edges to join them into one giant  component?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1-4 edge additions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5-20 edge additions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over 20 edge additions</a:t>
            </a:r>
          </a:p>
        </p:txBody>
      </p:sp>
      <p:sp>
        <p:nvSpPr>
          <p:cNvPr id="49157" name="object 6"/>
          <p:cNvSpPr>
            <a:spLocks noChangeArrowheads="1"/>
          </p:cNvSpPr>
          <p:nvPr/>
        </p:nvSpPr>
        <p:spPr bwMode="auto">
          <a:xfrm>
            <a:off x="258763" y="254000"/>
            <a:ext cx="34702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80" dirty="0"/>
              <a:t> </a:t>
            </a:r>
            <a:r>
              <a:rPr spc="-5" dirty="0"/>
              <a:t>#8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49160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81ADC8DC-5515-4B6C-97DC-5091A2F0D8B2}" type="slidenum">
              <a:rPr lang="th-TH"/>
              <a:pPr marL="25400"/>
              <a:t>42</a:t>
            </a:fld>
            <a:endParaRPr lang="th-TH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object 2"/>
          <p:cNvSpPr>
            <a:spLocks noChangeArrowheads="1"/>
          </p:cNvSpPr>
          <p:nvPr/>
        </p:nvSpPr>
        <p:spPr bwMode="auto">
          <a:xfrm>
            <a:off x="428625" y="965200"/>
            <a:ext cx="8289925" cy="120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0178" name="object 3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0179" name="object 4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0180" name="object 5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0181" name="object 6"/>
          <p:cNvSpPr>
            <a:spLocks noChangeArrowheads="1"/>
          </p:cNvSpPr>
          <p:nvPr/>
        </p:nvSpPr>
        <p:spPr bwMode="auto">
          <a:xfrm>
            <a:off x="258763" y="254000"/>
            <a:ext cx="8107362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Why just One </a:t>
            </a:r>
            <a:r>
              <a:rPr spc="-5" dirty="0"/>
              <a:t>Giant</a:t>
            </a:r>
            <a:r>
              <a:rPr spc="-140" dirty="0"/>
              <a:t> </a:t>
            </a:r>
            <a:r>
              <a:rPr spc="-5" dirty="0"/>
              <a:t>Component?</a:t>
            </a:r>
          </a:p>
        </p:txBody>
      </p:sp>
      <p:sp>
        <p:nvSpPr>
          <p:cNvPr id="50183" name="object 8"/>
          <p:cNvSpPr>
            <a:spLocks noChangeArrowheads="1"/>
          </p:cNvSpPr>
          <p:nvPr/>
        </p:nvSpPr>
        <p:spPr bwMode="auto">
          <a:xfrm>
            <a:off x="933450" y="1158875"/>
            <a:ext cx="7278688" cy="43910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0184" name="object 9"/>
          <p:cNvSpPr>
            <a:spLocks noChangeArrowheads="1"/>
          </p:cNvSpPr>
          <p:nvPr/>
        </p:nvSpPr>
        <p:spPr bwMode="auto">
          <a:xfrm>
            <a:off x="1128713" y="1352550"/>
            <a:ext cx="6896100" cy="40100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36813" y="5454650"/>
            <a:ext cx="4244975" cy="393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15" dirty="0">
                <a:latin typeface="Calibri"/>
                <a:cs typeface="Calibri"/>
              </a:rPr>
              <a:t>ErdosRenyiTwoComponents.nlogo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50187" name="object 1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E56B5BC7-B127-463B-97D8-BFFA7792519C}" type="slidenum">
              <a:rPr lang="th-TH"/>
              <a:pPr marL="25400"/>
              <a:t>43</a:t>
            </a:fld>
            <a:endParaRPr lang="th-TH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object 2"/>
          <p:cNvSpPr>
            <a:spLocks noChangeArrowheads="1"/>
          </p:cNvSpPr>
          <p:nvPr/>
        </p:nvSpPr>
        <p:spPr bwMode="auto">
          <a:xfrm>
            <a:off x="428625" y="965200"/>
            <a:ext cx="8289925" cy="120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1202" name="object 3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1203" name="object 4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1204" name="object 5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1205" name="object 6"/>
          <p:cNvSpPr>
            <a:spLocks noChangeArrowheads="1"/>
          </p:cNvSpPr>
          <p:nvPr/>
        </p:nvSpPr>
        <p:spPr bwMode="auto">
          <a:xfrm>
            <a:off x="258763" y="254000"/>
            <a:ext cx="57689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Average Shortest</a:t>
            </a:r>
            <a:r>
              <a:rPr spc="-85" dirty="0"/>
              <a:t> </a:t>
            </a:r>
            <a:r>
              <a:rPr spc="-5" dirty="0"/>
              <a:t>Path</a:t>
            </a:r>
          </a:p>
        </p:txBody>
      </p:sp>
      <p:sp>
        <p:nvSpPr>
          <p:cNvPr id="51207" name="object 8"/>
          <p:cNvSpPr>
            <a:spLocks noChangeArrowheads="1"/>
          </p:cNvSpPr>
          <p:nvPr/>
        </p:nvSpPr>
        <p:spPr bwMode="auto">
          <a:xfrm>
            <a:off x="1681163" y="1150938"/>
            <a:ext cx="5473700" cy="49974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" name="object 9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51209" name="object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394FB678-D658-455F-81EF-AC3634C186E9}" type="slidenum">
              <a:rPr lang="th-TH"/>
              <a:pPr marL="25400"/>
              <a:t>44</a:t>
            </a:fld>
            <a:endParaRPr lang="th-TH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2226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2227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096963"/>
            <a:ext cx="7942263" cy="2617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39700"/>
            <a:r>
              <a:rPr lang="th-TH" sz="2500" b="1">
                <a:solidFill>
                  <a:srgbClr val="C00000"/>
                </a:solidFill>
                <a:latin typeface="Calibri" pitchFamily="34" charset="0"/>
                <a:cs typeface="Cordia New" pitchFamily="34" charset="-34"/>
              </a:rPr>
              <a:t>“How many hops on average between each pair of nodes?”</a:t>
            </a:r>
            <a:endParaRPr lang="th-TH" sz="2500">
              <a:latin typeface="Calibri" pitchFamily="34" charset="0"/>
              <a:cs typeface="Cordia New" pitchFamily="34" charset="-34"/>
            </a:endParaRPr>
          </a:p>
          <a:p>
            <a:pPr marL="139700">
              <a:lnSpc>
                <a:spcPct val="103000"/>
              </a:lnSpc>
              <a:spcBef>
                <a:spcPts val="1725"/>
              </a:spcBef>
              <a:buFont typeface="Arial" charset="0"/>
              <a:buChar char="•"/>
            </a:pPr>
            <a:r>
              <a:rPr lang="th-TH" sz="2400">
                <a:latin typeface="Tahoma" pitchFamily="34" charset="0"/>
                <a:cs typeface="Tahoma" pitchFamily="34" charset="0"/>
              </a:rPr>
              <a:t>Again, each of your friends has </a:t>
            </a:r>
            <a:r>
              <a:rPr lang="th-TH" sz="24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</a:t>
            </a:r>
            <a:r>
              <a:rPr lang="th-TH" sz="2400" i="1">
                <a:solidFill>
                  <a:srgbClr val="006FC0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th-TH" sz="24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</a:t>
            </a:r>
            <a:r>
              <a:rPr lang="th-TH" sz="2400">
                <a:solidFill>
                  <a:srgbClr val="006FC0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th-TH" sz="2400" i="1">
                <a:solidFill>
                  <a:srgbClr val="006FC0"/>
                </a:solidFill>
                <a:latin typeface="Consolas" pitchFamily="49" charset="0"/>
                <a:cs typeface="Consolas" pitchFamily="49" charset="0"/>
              </a:rPr>
              <a:t>avg-degree </a:t>
            </a:r>
            <a:r>
              <a:rPr lang="th-TH" sz="2400">
                <a:latin typeface="Tahoma" pitchFamily="34" charset="0"/>
                <a:cs typeface="Tahoma" pitchFamily="34" charset="0"/>
              </a:rPr>
              <a:t>friends  beside you</a:t>
            </a:r>
          </a:p>
          <a:p>
            <a:pPr marL="139700">
              <a:buFont typeface="Arial" charset="0"/>
              <a:buChar char="•"/>
            </a:pPr>
            <a:endParaRPr lang="th-TH" sz="2400">
              <a:latin typeface="Times New Roman" pitchFamily="18" charset="0"/>
              <a:cs typeface="Times New Roman" pitchFamily="18" charset="0"/>
            </a:endParaRPr>
          </a:p>
          <a:p>
            <a:pPr marL="139700">
              <a:lnSpc>
                <a:spcPts val="2775"/>
              </a:lnSpc>
              <a:spcBef>
                <a:spcPts val="1450"/>
              </a:spcBef>
              <a:buFont typeface="Arial" charset="0"/>
              <a:buChar char="•"/>
            </a:pPr>
            <a:r>
              <a:rPr lang="th-TH" sz="2400">
                <a:latin typeface="Tahoma" pitchFamily="34" charset="0"/>
                <a:cs typeface="Tahoma" pitchFamily="34" charset="0"/>
              </a:rPr>
              <a:t>Ignoring loops, the number of people you have at  distance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l </a:t>
            </a:r>
            <a:r>
              <a:rPr lang="th-TH" sz="2400">
                <a:latin typeface="Tahoma" pitchFamily="34" charset="0"/>
                <a:cs typeface="Tahoma" pitchFamily="34" charset="0"/>
              </a:rPr>
              <a:t>is </a:t>
            </a:r>
            <a:r>
              <a:rPr lang="th-TH" sz="24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</a:t>
            </a:r>
            <a:r>
              <a:rPr lang="th-TH" sz="2400" i="1">
                <a:solidFill>
                  <a:srgbClr val="006FC0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th-TH" sz="2400">
                <a:solidFill>
                  <a:srgbClr val="006FC0"/>
                </a:solidFill>
                <a:latin typeface="Symbol" pitchFamily="18" charset="2"/>
                <a:cs typeface="Cordia New" pitchFamily="34" charset="-34"/>
              </a:rPr>
              <a:t></a:t>
            </a:r>
            <a:r>
              <a:rPr lang="th-TH" sz="2400" i="1" baseline="24000">
                <a:solidFill>
                  <a:srgbClr val="006FC0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th-TH" sz="2400" baseline="24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229" name="object 6"/>
          <p:cNvSpPr>
            <a:spLocks noChangeArrowheads="1"/>
          </p:cNvSpPr>
          <p:nvPr/>
        </p:nvSpPr>
        <p:spPr bwMode="auto">
          <a:xfrm>
            <a:off x="258763" y="254000"/>
            <a:ext cx="5768975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Average Shortest</a:t>
            </a:r>
            <a:r>
              <a:rPr spc="-85" dirty="0"/>
              <a:t> </a:t>
            </a:r>
            <a:r>
              <a:rPr spc="-5" dirty="0"/>
              <a:t>Path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52232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DC19DFC7-BD25-4CEF-91BF-5E00A937CEC6}" type="slidenum">
              <a:rPr lang="th-TH"/>
              <a:pPr marL="25400"/>
              <a:t>45</a:t>
            </a:fld>
            <a:endParaRPr lang="th-TH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50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51" name="object 4"/>
          <p:cNvSpPr>
            <a:spLocks noChangeArrowheads="1"/>
          </p:cNvSpPr>
          <p:nvPr/>
        </p:nvSpPr>
        <p:spPr bwMode="auto">
          <a:xfrm>
            <a:off x="258763" y="234950"/>
            <a:ext cx="5154612" cy="7731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52" name="object 5"/>
          <p:cNvSpPr>
            <a:spLocks noChangeArrowheads="1"/>
          </p:cNvSpPr>
          <p:nvPr/>
        </p:nvSpPr>
        <p:spPr bwMode="auto">
          <a:xfrm>
            <a:off x="4797425" y="258763"/>
            <a:ext cx="868363" cy="7493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tabLst>
                <a:tab pos="8221980" algn="l"/>
              </a:tabLst>
              <a:defRPr/>
            </a:pPr>
            <a:r>
              <a:rPr u="heavy" spc="-420" dirty="0"/>
              <a:t> </a:t>
            </a:r>
            <a:r>
              <a:rPr u="heavy" spc="-5" dirty="0"/>
              <a:t>Friends at Distance</a:t>
            </a:r>
            <a:r>
              <a:rPr u="heavy" spc="-105" dirty="0"/>
              <a:t> </a:t>
            </a:r>
            <a:r>
              <a:rPr i="1" u="heavy" dirty="0">
                <a:latin typeface="Consolas"/>
                <a:cs typeface="Consolas"/>
              </a:rPr>
              <a:t>l	</a:t>
            </a:r>
          </a:p>
        </p:txBody>
      </p:sp>
      <p:sp>
        <p:nvSpPr>
          <p:cNvPr id="53254" name="object 7"/>
          <p:cNvSpPr>
            <a:spLocks/>
          </p:cNvSpPr>
          <p:nvPr/>
        </p:nvSpPr>
        <p:spPr bwMode="auto">
          <a:xfrm>
            <a:off x="928688" y="2286000"/>
            <a:ext cx="1000125" cy="1143000"/>
          </a:xfrm>
          <a:custGeom>
            <a:avLst/>
            <a:gdLst/>
            <a:ahLst/>
            <a:cxnLst>
              <a:cxn ang="0">
                <a:pos x="1000137" y="0"/>
              </a:cxn>
              <a:cxn ang="0">
                <a:pos x="0" y="1143012"/>
              </a:cxn>
            </a:cxnLst>
            <a:rect l="0" t="0" r="r" b="b"/>
            <a:pathLst>
              <a:path w="1000125" h="1143000">
                <a:moveTo>
                  <a:pt x="1000137" y="0"/>
                </a:moveTo>
                <a:lnTo>
                  <a:pt x="0" y="1143012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55" name="object 8"/>
          <p:cNvSpPr>
            <a:spLocks/>
          </p:cNvSpPr>
          <p:nvPr/>
        </p:nvSpPr>
        <p:spPr bwMode="auto">
          <a:xfrm>
            <a:off x="928688" y="3429000"/>
            <a:ext cx="1001712" cy="1144588"/>
          </a:xfrm>
          <a:custGeom>
            <a:avLst/>
            <a:gdLst/>
            <a:ahLst/>
            <a:cxnLst>
              <a:cxn ang="0">
                <a:pos x="1000798" y="1144803"/>
              </a:cxn>
              <a:cxn ang="0">
                <a:pos x="0" y="0"/>
              </a:cxn>
            </a:cxnLst>
            <a:rect l="0" t="0" r="r" b="b"/>
            <a:pathLst>
              <a:path w="1001394" h="1144904">
                <a:moveTo>
                  <a:pt x="1000798" y="114480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56" name="object 9"/>
          <p:cNvSpPr>
            <a:spLocks/>
          </p:cNvSpPr>
          <p:nvPr/>
        </p:nvSpPr>
        <p:spPr bwMode="auto">
          <a:xfrm>
            <a:off x="1928813" y="1644650"/>
            <a:ext cx="1144587" cy="641350"/>
          </a:xfrm>
          <a:custGeom>
            <a:avLst/>
            <a:gdLst/>
            <a:ahLst/>
            <a:cxnLst>
              <a:cxn ang="0">
                <a:pos x="1144803" y="0"/>
              </a:cxn>
              <a:cxn ang="0">
                <a:pos x="0" y="640803"/>
              </a:cxn>
            </a:cxnLst>
            <a:rect l="0" t="0" r="r" b="b"/>
            <a:pathLst>
              <a:path w="1144905" h="641350">
                <a:moveTo>
                  <a:pt x="1144803" y="0"/>
                </a:moveTo>
                <a:lnTo>
                  <a:pt x="0" y="640803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57" name="object 10"/>
          <p:cNvSpPr>
            <a:spLocks/>
          </p:cNvSpPr>
          <p:nvPr/>
        </p:nvSpPr>
        <p:spPr bwMode="auto">
          <a:xfrm>
            <a:off x="1928813" y="2286000"/>
            <a:ext cx="1144587" cy="641350"/>
          </a:xfrm>
          <a:custGeom>
            <a:avLst/>
            <a:gdLst/>
            <a:ahLst/>
            <a:cxnLst>
              <a:cxn ang="0">
                <a:pos x="1144803" y="640803"/>
              </a:cxn>
              <a:cxn ang="0">
                <a:pos x="0" y="0"/>
              </a:cxn>
            </a:cxnLst>
            <a:rect l="0" t="0" r="r" b="b"/>
            <a:pathLst>
              <a:path w="1144905" h="641350">
                <a:moveTo>
                  <a:pt x="1144803" y="64080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58" name="object 11"/>
          <p:cNvSpPr>
            <a:spLocks/>
          </p:cNvSpPr>
          <p:nvPr/>
        </p:nvSpPr>
        <p:spPr bwMode="auto">
          <a:xfrm>
            <a:off x="1928813" y="3930650"/>
            <a:ext cx="1144587" cy="641350"/>
          </a:xfrm>
          <a:custGeom>
            <a:avLst/>
            <a:gdLst/>
            <a:ahLst/>
            <a:cxnLst>
              <a:cxn ang="0">
                <a:pos x="1144803" y="0"/>
              </a:cxn>
              <a:cxn ang="0">
                <a:pos x="0" y="640803"/>
              </a:cxn>
            </a:cxnLst>
            <a:rect l="0" t="0" r="r" b="b"/>
            <a:pathLst>
              <a:path w="1144905" h="641350">
                <a:moveTo>
                  <a:pt x="1144803" y="0"/>
                </a:moveTo>
                <a:lnTo>
                  <a:pt x="0" y="640803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59" name="object 12"/>
          <p:cNvSpPr>
            <a:spLocks/>
          </p:cNvSpPr>
          <p:nvPr/>
        </p:nvSpPr>
        <p:spPr bwMode="auto">
          <a:xfrm>
            <a:off x="1928813" y="4572000"/>
            <a:ext cx="1143000" cy="6413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43012" y="640803"/>
              </a:cxn>
            </a:cxnLst>
            <a:rect l="0" t="0" r="r" b="b"/>
            <a:pathLst>
              <a:path w="1143000" h="641350">
                <a:moveTo>
                  <a:pt x="0" y="0"/>
                </a:moveTo>
                <a:lnTo>
                  <a:pt x="1143012" y="640803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60" name="object 13"/>
          <p:cNvSpPr>
            <a:spLocks/>
          </p:cNvSpPr>
          <p:nvPr/>
        </p:nvSpPr>
        <p:spPr bwMode="auto">
          <a:xfrm>
            <a:off x="3071813" y="1357313"/>
            <a:ext cx="1144587" cy="280987"/>
          </a:xfrm>
          <a:custGeom>
            <a:avLst/>
            <a:gdLst/>
            <a:ahLst/>
            <a:cxnLst>
              <a:cxn ang="0">
                <a:pos x="1144803" y="0"/>
              </a:cxn>
              <a:cxn ang="0">
                <a:pos x="0" y="280797"/>
              </a:cxn>
            </a:cxnLst>
            <a:rect l="0" t="0" r="r" b="b"/>
            <a:pathLst>
              <a:path w="1144904" h="281305">
                <a:moveTo>
                  <a:pt x="1144803" y="0"/>
                </a:moveTo>
                <a:lnTo>
                  <a:pt x="0" y="28079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61" name="object 14"/>
          <p:cNvSpPr>
            <a:spLocks noChangeArrowheads="1"/>
          </p:cNvSpPr>
          <p:nvPr/>
        </p:nvSpPr>
        <p:spPr bwMode="auto">
          <a:xfrm>
            <a:off x="668338" y="3189288"/>
            <a:ext cx="452437" cy="4508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62" name="object 15"/>
          <p:cNvSpPr>
            <a:spLocks noChangeArrowheads="1"/>
          </p:cNvSpPr>
          <p:nvPr/>
        </p:nvSpPr>
        <p:spPr bwMode="auto">
          <a:xfrm>
            <a:off x="714375" y="3214688"/>
            <a:ext cx="357188" cy="3571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63" name="object 16"/>
          <p:cNvSpPr>
            <a:spLocks/>
          </p:cNvSpPr>
          <p:nvPr/>
        </p:nvSpPr>
        <p:spPr bwMode="auto">
          <a:xfrm>
            <a:off x="714375" y="3214688"/>
            <a:ext cx="357188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64" name="object 17"/>
          <p:cNvSpPr>
            <a:spLocks noChangeArrowheads="1"/>
          </p:cNvSpPr>
          <p:nvPr/>
        </p:nvSpPr>
        <p:spPr bwMode="auto">
          <a:xfrm>
            <a:off x="1668463" y="2046288"/>
            <a:ext cx="452437" cy="4508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65" name="object 18"/>
          <p:cNvSpPr>
            <a:spLocks noChangeArrowheads="1"/>
          </p:cNvSpPr>
          <p:nvPr/>
        </p:nvSpPr>
        <p:spPr bwMode="auto">
          <a:xfrm>
            <a:off x="1714500" y="2071688"/>
            <a:ext cx="357188" cy="35718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66" name="object 19"/>
          <p:cNvSpPr>
            <a:spLocks/>
          </p:cNvSpPr>
          <p:nvPr/>
        </p:nvSpPr>
        <p:spPr bwMode="auto">
          <a:xfrm>
            <a:off x="1714500" y="2071688"/>
            <a:ext cx="357188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5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67" name="object 20"/>
          <p:cNvSpPr>
            <a:spLocks/>
          </p:cNvSpPr>
          <p:nvPr/>
        </p:nvSpPr>
        <p:spPr bwMode="auto">
          <a:xfrm>
            <a:off x="3071813" y="1643063"/>
            <a:ext cx="1144587" cy="280987"/>
          </a:xfrm>
          <a:custGeom>
            <a:avLst/>
            <a:gdLst/>
            <a:ahLst/>
            <a:cxnLst>
              <a:cxn ang="0">
                <a:pos x="1144803" y="280797"/>
              </a:cxn>
              <a:cxn ang="0">
                <a:pos x="0" y="0"/>
              </a:cxn>
            </a:cxnLst>
            <a:rect l="0" t="0" r="r" b="b"/>
            <a:pathLst>
              <a:path w="1144904" h="281305">
                <a:moveTo>
                  <a:pt x="1144803" y="28079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68" name="object 21"/>
          <p:cNvSpPr>
            <a:spLocks/>
          </p:cNvSpPr>
          <p:nvPr/>
        </p:nvSpPr>
        <p:spPr bwMode="auto">
          <a:xfrm>
            <a:off x="3071813" y="2643188"/>
            <a:ext cx="1144587" cy="280987"/>
          </a:xfrm>
          <a:custGeom>
            <a:avLst/>
            <a:gdLst/>
            <a:ahLst/>
            <a:cxnLst>
              <a:cxn ang="0">
                <a:pos x="1144803" y="0"/>
              </a:cxn>
              <a:cxn ang="0">
                <a:pos x="0" y="280797"/>
              </a:cxn>
            </a:cxnLst>
            <a:rect l="0" t="0" r="r" b="b"/>
            <a:pathLst>
              <a:path w="1144904" h="281305">
                <a:moveTo>
                  <a:pt x="1144803" y="0"/>
                </a:moveTo>
                <a:lnTo>
                  <a:pt x="0" y="28079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69" name="object 22"/>
          <p:cNvSpPr>
            <a:spLocks/>
          </p:cNvSpPr>
          <p:nvPr/>
        </p:nvSpPr>
        <p:spPr bwMode="auto">
          <a:xfrm>
            <a:off x="3071813" y="2928938"/>
            <a:ext cx="1144587" cy="280987"/>
          </a:xfrm>
          <a:custGeom>
            <a:avLst/>
            <a:gdLst/>
            <a:ahLst/>
            <a:cxnLst>
              <a:cxn ang="0">
                <a:pos x="1144803" y="280797"/>
              </a:cxn>
              <a:cxn ang="0">
                <a:pos x="0" y="0"/>
              </a:cxn>
            </a:cxnLst>
            <a:rect l="0" t="0" r="r" b="b"/>
            <a:pathLst>
              <a:path w="1144904" h="281305">
                <a:moveTo>
                  <a:pt x="1144803" y="28079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70" name="object 23"/>
          <p:cNvSpPr>
            <a:spLocks/>
          </p:cNvSpPr>
          <p:nvPr/>
        </p:nvSpPr>
        <p:spPr bwMode="auto">
          <a:xfrm>
            <a:off x="3071813" y="3643313"/>
            <a:ext cx="1144587" cy="280987"/>
          </a:xfrm>
          <a:custGeom>
            <a:avLst/>
            <a:gdLst/>
            <a:ahLst/>
            <a:cxnLst>
              <a:cxn ang="0">
                <a:pos x="1144803" y="0"/>
              </a:cxn>
              <a:cxn ang="0">
                <a:pos x="0" y="280797"/>
              </a:cxn>
            </a:cxnLst>
            <a:rect l="0" t="0" r="r" b="b"/>
            <a:pathLst>
              <a:path w="1144904" h="281304">
                <a:moveTo>
                  <a:pt x="1144803" y="0"/>
                </a:moveTo>
                <a:lnTo>
                  <a:pt x="0" y="28079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71" name="object 24"/>
          <p:cNvSpPr>
            <a:spLocks/>
          </p:cNvSpPr>
          <p:nvPr/>
        </p:nvSpPr>
        <p:spPr bwMode="auto">
          <a:xfrm>
            <a:off x="3071813" y="3929063"/>
            <a:ext cx="1144587" cy="280987"/>
          </a:xfrm>
          <a:custGeom>
            <a:avLst/>
            <a:gdLst/>
            <a:ahLst/>
            <a:cxnLst>
              <a:cxn ang="0">
                <a:pos x="1144803" y="280797"/>
              </a:cxn>
              <a:cxn ang="0">
                <a:pos x="0" y="0"/>
              </a:cxn>
            </a:cxnLst>
            <a:rect l="0" t="0" r="r" b="b"/>
            <a:pathLst>
              <a:path w="1144904" h="281304">
                <a:moveTo>
                  <a:pt x="1144803" y="28079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72" name="object 25"/>
          <p:cNvSpPr>
            <a:spLocks/>
          </p:cNvSpPr>
          <p:nvPr/>
        </p:nvSpPr>
        <p:spPr bwMode="auto">
          <a:xfrm>
            <a:off x="3071813" y="4929188"/>
            <a:ext cx="1144587" cy="280987"/>
          </a:xfrm>
          <a:custGeom>
            <a:avLst/>
            <a:gdLst/>
            <a:ahLst/>
            <a:cxnLst>
              <a:cxn ang="0">
                <a:pos x="1144803" y="0"/>
              </a:cxn>
              <a:cxn ang="0">
                <a:pos x="0" y="280797"/>
              </a:cxn>
            </a:cxnLst>
            <a:rect l="0" t="0" r="r" b="b"/>
            <a:pathLst>
              <a:path w="1144904" h="281304">
                <a:moveTo>
                  <a:pt x="1144803" y="0"/>
                </a:moveTo>
                <a:lnTo>
                  <a:pt x="0" y="280797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73" name="object 26"/>
          <p:cNvSpPr>
            <a:spLocks/>
          </p:cNvSpPr>
          <p:nvPr/>
        </p:nvSpPr>
        <p:spPr bwMode="auto">
          <a:xfrm>
            <a:off x="3071813" y="5214938"/>
            <a:ext cx="1144587" cy="280987"/>
          </a:xfrm>
          <a:custGeom>
            <a:avLst/>
            <a:gdLst/>
            <a:ahLst/>
            <a:cxnLst>
              <a:cxn ang="0">
                <a:pos x="1144803" y="280797"/>
              </a:cxn>
              <a:cxn ang="0">
                <a:pos x="0" y="0"/>
              </a:cxn>
            </a:cxnLst>
            <a:rect l="0" t="0" r="r" b="b"/>
            <a:pathLst>
              <a:path w="1144904" h="281304">
                <a:moveTo>
                  <a:pt x="1144803" y="28079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74" name="object 27"/>
          <p:cNvSpPr>
            <a:spLocks noChangeArrowheads="1"/>
          </p:cNvSpPr>
          <p:nvPr/>
        </p:nvSpPr>
        <p:spPr bwMode="auto">
          <a:xfrm>
            <a:off x="1668463" y="4332288"/>
            <a:ext cx="452437" cy="4508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75" name="object 28"/>
          <p:cNvSpPr>
            <a:spLocks noChangeArrowheads="1"/>
          </p:cNvSpPr>
          <p:nvPr/>
        </p:nvSpPr>
        <p:spPr bwMode="auto">
          <a:xfrm>
            <a:off x="1714500" y="4357688"/>
            <a:ext cx="357188" cy="357187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76" name="object 29"/>
          <p:cNvSpPr>
            <a:spLocks/>
          </p:cNvSpPr>
          <p:nvPr/>
        </p:nvSpPr>
        <p:spPr bwMode="auto">
          <a:xfrm>
            <a:off x="1714500" y="4357688"/>
            <a:ext cx="357188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77" name="object 30"/>
          <p:cNvSpPr>
            <a:spLocks noChangeArrowheads="1"/>
          </p:cNvSpPr>
          <p:nvPr/>
        </p:nvSpPr>
        <p:spPr bwMode="auto">
          <a:xfrm>
            <a:off x="2882900" y="1403350"/>
            <a:ext cx="452438" cy="4508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78" name="object 31"/>
          <p:cNvSpPr>
            <a:spLocks noChangeArrowheads="1"/>
          </p:cNvSpPr>
          <p:nvPr/>
        </p:nvSpPr>
        <p:spPr bwMode="auto">
          <a:xfrm>
            <a:off x="2928938" y="1428750"/>
            <a:ext cx="357187" cy="35718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79" name="object 32"/>
          <p:cNvSpPr>
            <a:spLocks/>
          </p:cNvSpPr>
          <p:nvPr/>
        </p:nvSpPr>
        <p:spPr bwMode="auto">
          <a:xfrm>
            <a:off x="2928938" y="1428750"/>
            <a:ext cx="357187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80" name="object 33"/>
          <p:cNvSpPr>
            <a:spLocks noChangeArrowheads="1"/>
          </p:cNvSpPr>
          <p:nvPr/>
        </p:nvSpPr>
        <p:spPr bwMode="auto">
          <a:xfrm>
            <a:off x="2811463" y="2687638"/>
            <a:ext cx="452437" cy="4540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81" name="object 34"/>
          <p:cNvSpPr>
            <a:spLocks noChangeArrowheads="1"/>
          </p:cNvSpPr>
          <p:nvPr/>
        </p:nvSpPr>
        <p:spPr bwMode="auto">
          <a:xfrm>
            <a:off x="2857500" y="2714625"/>
            <a:ext cx="357188" cy="357188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82" name="object 35"/>
          <p:cNvSpPr>
            <a:spLocks/>
          </p:cNvSpPr>
          <p:nvPr/>
        </p:nvSpPr>
        <p:spPr bwMode="auto">
          <a:xfrm>
            <a:off x="2857500" y="2714625"/>
            <a:ext cx="357188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5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83" name="object 36"/>
          <p:cNvSpPr>
            <a:spLocks noChangeArrowheads="1"/>
          </p:cNvSpPr>
          <p:nvPr/>
        </p:nvSpPr>
        <p:spPr bwMode="auto">
          <a:xfrm>
            <a:off x="2811463" y="3689350"/>
            <a:ext cx="452437" cy="45085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84" name="object 37"/>
          <p:cNvSpPr>
            <a:spLocks noChangeArrowheads="1"/>
          </p:cNvSpPr>
          <p:nvPr/>
        </p:nvSpPr>
        <p:spPr bwMode="auto">
          <a:xfrm>
            <a:off x="2857500" y="3714750"/>
            <a:ext cx="357188" cy="35718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85" name="object 38"/>
          <p:cNvSpPr>
            <a:spLocks/>
          </p:cNvSpPr>
          <p:nvPr/>
        </p:nvSpPr>
        <p:spPr bwMode="auto">
          <a:xfrm>
            <a:off x="2857500" y="3714750"/>
            <a:ext cx="357188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86" name="object 39"/>
          <p:cNvSpPr>
            <a:spLocks noChangeArrowheads="1"/>
          </p:cNvSpPr>
          <p:nvPr/>
        </p:nvSpPr>
        <p:spPr bwMode="auto">
          <a:xfrm>
            <a:off x="2811463" y="4973638"/>
            <a:ext cx="452437" cy="45402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87" name="object 40"/>
          <p:cNvSpPr>
            <a:spLocks noChangeArrowheads="1"/>
          </p:cNvSpPr>
          <p:nvPr/>
        </p:nvSpPr>
        <p:spPr bwMode="auto">
          <a:xfrm>
            <a:off x="2857500" y="5000625"/>
            <a:ext cx="357188" cy="35718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88" name="object 41"/>
          <p:cNvSpPr>
            <a:spLocks/>
          </p:cNvSpPr>
          <p:nvPr/>
        </p:nvSpPr>
        <p:spPr bwMode="auto">
          <a:xfrm>
            <a:off x="2857500" y="5000625"/>
            <a:ext cx="357188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89" name="object 42"/>
          <p:cNvSpPr>
            <a:spLocks noChangeArrowheads="1"/>
          </p:cNvSpPr>
          <p:nvPr/>
        </p:nvSpPr>
        <p:spPr bwMode="auto">
          <a:xfrm>
            <a:off x="4025900" y="1117600"/>
            <a:ext cx="452438" cy="450850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90" name="object 43"/>
          <p:cNvSpPr>
            <a:spLocks noChangeArrowheads="1"/>
          </p:cNvSpPr>
          <p:nvPr/>
        </p:nvSpPr>
        <p:spPr bwMode="auto">
          <a:xfrm>
            <a:off x="4071938" y="1143000"/>
            <a:ext cx="357187" cy="357188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91" name="object 44"/>
          <p:cNvSpPr>
            <a:spLocks/>
          </p:cNvSpPr>
          <p:nvPr/>
        </p:nvSpPr>
        <p:spPr bwMode="auto">
          <a:xfrm>
            <a:off x="4071938" y="1143000"/>
            <a:ext cx="357187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92" name="object 45"/>
          <p:cNvSpPr>
            <a:spLocks noChangeArrowheads="1"/>
          </p:cNvSpPr>
          <p:nvPr/>
        </p:nvSpPr>
        <p:spPr bwMode="auto">
          <a:xfrm>
            <a:off x="4025900" y="1760538"/>
            <a:ext cx="452438" cy="450850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93" name="object 46"/>
          <p:cNvSpPr>
            <a:spLocks noChangeArrowheads="1"/>
          </p:cNvSpPr>
          <p:nvPr/>
        </p:nvSpPr>
        <p:spPr bwMode="auto">
          <a:xfrm>
            <a:off x="4071938" y="1785938"/>
            <a:ext cx="357187" cy="357187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94" name="object 47"/>
          <p:cNvSpPr>
            <a:spLocks/>
          </p:cNvSpPr>
          <p:nvPr/>
        </p:nvSpPr>
        <p:spPr bwMode="auto">
          <a:xfrm>
            <a:off x="4071938" y="1785938"/>
            <a:ext cx="357187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95" name="object 48"/>
          <p:cNvSpPr>
            <a:spLocks noChangeArrowheads="1"/>
          </p:cNvSpPr>
          <p:nvPr/>
        </p:nvSpPr>
        <p:spPr bwMode="auto">
          <a:xfrm>
            <a:off x="4025900" y="2401888"/>
            <a:ext cx="452438" cy="45402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96" name="object 49"/>
          <p:cNvSpPr>
            <a:spLocks noChangeArrowheads="1"/>
          </p:cNvSpPr>
          <p:nvPr/>
        </p:nvSpPr>
        <p:spPr bwMode="auto">
          <a:xfrm>
            <a:off x="4071938" y="2428875"/>
            <a:ext cx="357187" cy="357188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97" name="object 50"/>
          <p:cNvSpPr>
            <a:spLocks/>
          </p:cNvSpPr>
          <p:nvPr/>
        </p:nvSpPr>
        <p:spPr bwMode="auto">
          <a:xfrm>
            <a:off x="4071938" y="2428875"/>
            <a:ext cx="357187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298" name="object 51"/>
          <p:cNvSpPr>
            <a:spLocks noChangeArrowheads="1"/>
          </p:cNvSpPr>
          <p:nvPr/>
        </p:nvSpPr>
        <p:spPr bwMode="auto">
          <a:xfrm>
            <a:off x="4025900" y="2973388"/>
            <a:ext cx="452438" cy="45402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299" name="object 52"/>
          <p:cNvSpPr>
            <a:spLocks noChangeArrowheads="1"/>
          </p:cNvSpPr>
          <p:nvPr/>
        </p:nvSpPr>
        <p:spPr bwMode="auto">
          <a:xfrm>
            <a:off x="4071938" y="3000375"/>
            <a:ext cx="357187" cy="357188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300" name="object 53"/>
          <p:cNvSpPr>
            <a:spLocks/>
          </p:cNvSpPr>
          <p:nvPr/>
        </p:nvSpPr>
        <p:spPr bwMode="auto">
          <a:xfrm>
            <a:off x="4071938" y="3000375"/>
            <a:ext cx="357187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301" name="object 54"/>
          <p:cNvSpPr>
            <a:spLocks noChangeArrowheads="1"/>
          </p:cNvSpPr>
          <p:nvPr/>
        </p:nvSpPr>
        <p:spPr bwMode="auto">
          <a:xfrm>
            <a:off x="4025900" y="3403600"/>
            <a:ext cx="452438" cy="450850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302" name="object 55"/>
          <p:cNvSpPr>
            <a:spLocks noChangeArrowheads="1"/>
          </p:cNvSpPr>
          <p:nvPr/>
        </p:nvSpPr>
        <p:spPr bwMode="auto">
          <a:xfrm>
            <a:off x="4071938" y="3429000"/>
            <a:ext cx="357187" cy="357188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303" name="object 56"/>
          <p:cNvSpPr>
            <a:spLocks/>
          </p:cNvSpPr>
          <p:nvPr/>
        </p:nvSpPr>
        <p:spPr bwMode="auto">
          <a:xfrm>
            <a:off x="4071938" y="3429000"/>
            <a:ext cx="357187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304" name="object 57"/>
          <p:cNvSpPr>
            <a:spLocks noChangeArrowheads="1"/>
          </p:cNvSpPr>
          <p:nvPr/>
        </p:nvSpPr>
        <p:spPr bwMode="auto">
          <a:xfrm>
            <a:off x="4025900" y="3975100"/>
            <a:ext cx="452438" cy="450850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305" name="object 58"/>
          <p:cNvSpPr>
            <a:spLocks noChangeArrowheads="1"/>
          </p:cNvSpPr>
          <p:nvPr/>
        </p:nvSpPr>
        <p:spPr bwMode="auto">
          <a:xfrm>
            <a:off x="4071938" y="4000500"/>
            <a:ext cx="357187" cy="357188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306" name="object 59"/>
          <p:cNvSpPr>
            <a:spLocks/>
          </p:cNvSpPr>
          <p:nvPr/>
        </p:nvSpPr>
        <p:spPr bwMode="auto">
          <a:xfrm>
            <a:off x="4071938" y="4000500"/>
            <a:ext cx="357187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307" name="object 60"/>
          <p:cNvSpPr>
            <a:spLocks noChangeArrowheads="1"/>
          </p:cNvSpPr>
          <p:nvPr/>
        </p:nvSpPr>
        <p:spPr bwMode="auto">
          <a:xfrm>
            <a:off x="4025900" y="4687888"/>
            <a:ext cx="452438" cy="454025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308" name="object 61"/>
          <p:cNvSpPr>
            <a:spLocks noChangeArrowheads="1"/>
          </p:cNvSpPr>
          <p:nvPr/>
        </p:nvSpPr>
        <p:spPr bwMode="auto">
          <a:xfrm>
            <a:off x="4071938" y="4714875"/>
            <a:ext cx="357187" cy="357188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309" name="object 62"/>
          <p:cNvSpPr>
            <a:spLocks/>
          </p:cNvSpPr>
          <p:nvPr/>
        </p:nvSpPr>
        <p:spPr bwMode="auto">
          <a:xfrm>
            <a:off x="4071938" y="4714875"/>
            <a:ext cx="357187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310" name="object 63"/>
          <p:cNvSpPr>
            <a:spLocks noChangeArrowheads="1"/>
          </p:cNvSpPr>
          <p:nvPr/>
        </p:nvSpPr>
        <p:spPr bwMode="auto">
          <a:xfrm>
            <a:off x="4025900" y="5259388"/>
            <a:ext cx="452438" cy="454025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311" name="object 64"/>
          <p:cNvSpPr>
            <a:spLocks noChangeArrowheads="1"/>
          </p:cNvSpPr>
          <p:nvPr/>
        </p:nvSpPr>
        <p:spPr bwMode="auto">
          <a:xfrm>
            <a:off x="4071938" y="5286375"/>
            <a:ext cx="357187" cy="357188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3312" name="object 65"/>
          <p:cNvSpPr>
            <a:spLocks/>
          </p:cNvSpPr>
          <p:nvPr/>
        </p:nvSpPr>
        <p:spPr bwMode="auto">
          <a:xfrm>
            <a:off x="4071938" y="5286375"/>
            <a:ext cx="357187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A6A6A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313" name="object 66"/>
          <p:cNvSpPr>
            <a:spLocks/>
          </p:cNvSpPr>
          <p:nvPr/>
        </p:nvSpPr>
        <p:spPr bwMode="auto">
          <a:xfrm>
            <a:off x="885825" y="5929313"/>
            <a:ext cx="1471613" cy="1587"/>
          </a:xfrm>
          <a:custGeom>
            <a:avLst/>
            <a:gdLst/>
            <a:ahLst/>
            <a:cxnLst>
              <a:cxn ang="0">
                <a:pos x="1471904" y="1562"/>
              </a:cxn>
              <a:cxn ang="0">
                <a:pos x="0" y="0"/>
              </a:cxn>
            </a:cxnLst>
            <a:rect l="0" t="0" r="r" b="b"/>
            <a:pathLst>
              <a:path w="1471930" h="1904">
                <a:moveTo>
                  <a:pt x="1471904" y="1562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314" name="object 67"/>
          <p:cNvSpPr>
            <a:spLocks/>
          </p:cNvSpPr>
          <p:nvPr/>
        </p:nvSpPr>
        <p:spPr bwMode="auto">
          <a:xfrm>
            <a:off x="885825" y="5880100"/>
            <a:ext cx="85725" cy="100013"/>
          </a:xfrm>
          <a:custGeom>
            <a:avLst/>
            <a:gdLst/>
            <a:ahLst/>
            <a:cxnLst>
              <a:cxn ang="0">
                <a:pos x="85674" y="100012"/>
              </a:cxn>
              <a:cxn ang="0">
                <a:pos x="0" y="49923"/>
              </a:cxn>
              <a:cxn ang="0">
                <a:pos x="85775" y="0"/>
              </a:cxn>
            </a:cxnLst>
            <a:rect l="0" t="0" r="r" b="b"/>
            <a:pathLst>
              <a:path w="86359" h="100329">
                <a:moveTo>
                  <a:pt x="85674" y="100012"/>
                </a:moveTo>
                <a:lnTo>
                  <a:pt x="0" y="49923"/>
                </a:lnTo>
                <a:lnTo>
                  <a:pt x="85775" y="0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315" name="object 68"/>
          <p:cNvSpPr>
            <a:spLocks/>
          </p:cNvSpPr>
          <p:nvPr/>
        </p:nvSpPr>
        <p:spPr bwMode="auto">
          <a:xfrm>
            <a:off x="2786063" y="5929313"/>
            <a:ext cx="1471612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71904" y="1562"/>
              </a:cxn>
            </a:cxnLst>
            <a:rect l="0" t="0" r="r" b="b"/>
            <a:pathLst>
              <a:path w="1471929" h="1904">
                <a:moveTo>
                  <a:pt x="0" y="0"/>
                </a:moveTo>
                <a:lnTo>
                  <a:pt x="1471904" y="1562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316" name="object 69"/>
          <p:cNvSpPr>
            <a:spLocks/>
          </p:cNvSpPr>
          <p:nvPr/>
        </p:nvSpPr>
        <p:spPr bwMode="auto">
          <a:xfrm>
            <a:off x="4171950" y="5880100"/>
            <a:ext cx="87313" cy="101600"/>
          </a:xfrm>
          <a:custGeom>
            <a:avLst/>
            <a:gdLst/>
            <a:ahLst/>
            <a:cxnLst>
              <a:cxn ang="0">
                <a:pos x="114" y="0"/>
              </a:cxn>
              <a:cxn ang="0">
                <a:pos x="85788" y="50101"/>
              </a:cxn>
              <a:cxn ang="0">
                <a:pos x="0" y="100012"/>
              </a:cxn>
            </a:cxnLst>
            <a:rect l="0" t="0" r="r" b="b"/>
            <a:pathLst>
              <a:path w="86360" h="100329">
                <a:moveTo>
                  <a:pt x="114" y="0"/>
                </a:moveTo>
                <a:lnTo>
                  <a:pt x="85788" y="50101"/>
                </a:lnTo>
                <a:lnTo>
                  <a:pt x="0" y="100012"/>
                </a:lnTo>
              </a:path>
            </a:pathLst>
          </a:custGeom>
          <a:noFill/>
          <a:ln w="28575">
            <a:solidFill>
              <a:srgbClr val="006FC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317" name="object 70"/>
          <p:cNvSpPr txBox="1">
            <a:spLocks noChangeArrowheads="1"/>
          </p:cNvSpPr>
          <p:nvPr/>
        </p:nvSpPr>
        <p:spPr bwMode="auto">
          <a:xfrm>
            <a:off x="2436813" y="5667375"/>
            <a:ext cx="22066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i="1">
                <a:latin typeface="Consolas" pitchFamily="49" charset="0"/>
                <a:cs typeface="Consolas" pitchFamily="49" charset="0"/>
              </a:rPr>
              <a:t>l</a:t>
            </a:r>
            <a:endParaRPr lang="th-TH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727575" y="1103313"/>
            <a:ext cx="3481388" cy="28035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Let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N </a:t>
            </a:r>
            <a:r>
              <a:rPr lang="th-TH" sz="2400">
                <a:latin typeface="Tahoma" pitchFamily="34" charset="0"/>
                <a:cs typeface="Tahoma" pitchFamily="34" charset="0"/>
              </a:rPr>
              <a:t>be the number of  people you have at  distance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l</a:t>
            </a:r>
            <a:endParaRPr lang="th-TH" sz="2400">
              <a:latin typeface="Consolas" pitchFamily="49" charset="0"/>
              <a:cs typeface="Consolas" pitchFamily="49" charset="0"/>
            </a:endParaRPr>
          </a:p>
          <a:p>
            <a:pPr marL="355600" indent="-342900">
              <a:spcBef>
                <a:spcPts val="1488"/>
              </a:spcBef>
              <a:tabLst>
                <a:tab pos="354013" algn="l"/>
                <a:tab pos="355600" algn="l"/>
              </a:tabLst>
            </a:pPr>
            <a:r>
              <a:rPr lang="th-TH" i="1">
                <a:latin typeface="Consolas" pitchFamily="49" charset="0"/>
                <a:cs typeface="Consolas" pitchFamily="49" charset="0"/>
              </a:rPr>
              <a:t>N </a:t>
            </a:r>
            <a:r>
              <a:rPr lang="th-TH">
                <a:latin typeface="Consolas" pitchFamily="49" charset="0"/>
                <a:cs typeface="Consolas" pitchFamily="49" charset="0"/>
              </a:rPr>
              <a:t>= </a:t>
            </a:r>
            <a:r>
              <a:rPr lang="th-TH">
                <a:latin typeface="Symbol" pitchFamily="18" charset="2"/>
                <a:cs typeface="Cordia New" pitchFamily="34" charset="-34"/>
              </a:rPr>
              <a:t></a:t>
            </a:r>
            <a:r>
              <a:rPr lang="th-TH" i="1">
                <a:latin typeface="Consolas" pitchFamily="49" charset="0"/>
                <a:cs typeface="Consolas" pitchFamily="49" charset="0"/>
              </a:rPr>
              <a:t>k</a:t>
            </a:r>
            <a:r>
              <a:rPr lang="th-TH">
                <a:latin typeface="Symbol" pitchFamily="18" charset="2"/>
                <a:cs typeface="Cordia New" pitchFamily="34" charset="-34"/>
              </a:rPr>
              <a:t></a:t>
            </a:r>
            <a:r>
              <a:rPr lang="th-TH" sz="2700" i="1" baseline="26000">
                <a:latin typeface="Consolas" pitchFamily="49" charset="0"/>
                <a:cs typeface="Consolas" pitchFamily="49" charset="0"/>
              </a:rPr>
              <a:t>l</a:t>
            </a:r>
            <a:endParaRPr lang="th-TH" sz="2700" baseline="26000">
              <a:latin typeface="Consolas" pitchFamily="49" charset="0"/>
              <a:cs typeface="Consolas" pitchFamily="49" charset="0"/>
            </a:endParaRPr>
          </a:p>
          <a:p>
            <a:pPr marL="355600" indent="-342900">
              <a:spcBef>
                <a:spcPts val="50"/>
              </a:spcBef>
              <a:tabLst>
                <a:tab pos="354013" algn="l"/>
                <a:tab pos="355600" algn="l"/>
              </a:tabLst>
            </a:pPr>
            <a:endParaRPr lang="th-TH" sz="23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Scaling:</a:t>
            </a:r>
          </a:p>
          <a:p>
            <a:pPr marL="355600" indent="-342900">
              <a:spcBef>
                <a:spcPts val="475"/>
              </a:spcBef>
              <a:tabLst>
                <a:tab pos="354013" algn="l"/>
                <a:tab pos="355600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Average shortest path</a:t>
            </a:r>
          </a:p>
        </p:txBody>
      </p:sp>
      <p:sp>
        <p:nvSpPr>
          <p:cNvPr id="53319" name="object 72"/>
          <p:cNvSpPr>
            <a:spLocks/>
          </p:cNvSpPr>
          <p:nvPr/>
        </p:nvSpPr>
        <p:spPr bwMode="auto">
          <a:xfrm>
            <a:off x="5643563" y="4143375"/>
            <a:ext cx="2928937" cy="1071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28962" y="0"/>
              </a:cxn>
              <a:cxn ang="0">
                <a:pos x="2928962" y="1071575"/>
              </a:cxn>
              <a:cxn ang="0">
                <a:pos x="0" y="1071575"/>
              </a:cxn>
              <a:cxn ang="0">
                <a:pos x="0" y="0"/>
              </a:cxn>
            </a:cxnLst>
            <a:rect l="0" t="0" r="r" b="b"/>
            <a:pathLst>
              <a:path w="2929254" h="1071879">
                <a:moveTo>
                  <a:pt x="0" y="0"/>
                </a:moveTo>
                <a:lnTo>
                  <a:pt x="2928962" y="0"/>
                </a:lnTo>
                <a:lnTo>
                  <a:pt x="2928962" y="1071575"/>
                </a:lnTo>
                <a:lnTo>
                  <a:pt x="0" y="1071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320" name="object 73"/>
          <p:cNvSpPr>
            <a:spLocks/>
          </p:cNvSpPr>
          <p:nvPr/>
        </p:nvSpPr>
        <p:spPr bwMode="auto">
          <a:xfrm>
            <a:off x="5643563" y="4143375"/>
            <a:ext cx="2928937" cy="1071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28962" y="0"/>
              </a:cxn>
              <a:cxn ang="0">
                <a:pos x="2928962" y="1071575"/>
              </a:cxn>
              <a:cxn ang="0">
                <a:pos x="0" y="1071575"/>
              </a:cxn>
              <a:cxn ang="0">
                <a:pos x="0" y="0"/>
              </a:cxn>
            </a:cxnLst>
            <a:rect l="0" t="0" r="r" b="b"/>
            <a:pathLst>
              <a:path w="2929254" h="1071879">
                <a:moveTo>
                  <a:pt x="0" y="0"/>
                </a:moveTo>
                <a:lnTo>
                  <a:pt x="2928962" y="0"/>
                </a:lnTo>
                <a:lnTo>
                  <a:pt x="2928962" y="1071575"/>
                </a:lnTo>
                <a:lnTo>
                  <a:pt x="0" y="107157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3321" name="object 74"/>
          <p:cNvSpPr txBox="1">
            <a:spLocks noChangeArrowheads="1"/>
          </p:cNvSpPr>
          <p:nvPr/>
        </p:nvSpPr>
        <p:spPr bwMode="auto">
          <a:xfrm>
            <a:off x="5751513" y="4445000"/>
            <a:ext cx="1968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th-TH" i="1">
                <a:latin typeface="Consolas" pitchFamily="49" charset="0"/>
                <a:cs typeface="Consolas" pitchFamily="49" charset="0"/>
              </a:rPr>
              <a:t>l</a:t>
            </a:r>
            <a:endParaRPr lang="th-TH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object 7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53323" name="object 7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7B9CED4E-F22A-4DDD-9E42-A3979E7978D1}" type="slidenum">
              <a:rPr lang="th-TH"/>
              <a:pPr marL="25400"/>
              <a:t>46</a:t>
            </a:fld>
            <a:endParaRPr lang="th-TH"/>
          </a:p>
        </p:txBody>
      </p:sp>
      <p:sp>
        <p:nvSpPr>
          <p:cNvPr id="75" name="object 75"/>
          <p:cNvSpPr txBox="1"/>
          <p:nvPr/>
        </p:nvSpPr>
        <p:spPr>
          <a:xfrm>
            <a:off x="5946775" y="4654550"/>
            <a:ext cx="392113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avg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532563" y="4219575"/>
            <a:ext cx="1654175" cy="6731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4200" baseline="-35714" dirty="0">
                <a:latin typeface="Consolas"/>
                <a:cs typeface="Consolas"/>
              </a:rPr>
              <a:t>~</a:t>
            </a:r>
            <a:r>
              <a:rPr sz="4200" spc="937" baseline="-35714" dirty="0">
                <a:latin typeface="Consolas"/>
                <a:cs typeface="Consolas"/>
              </a:rPr>
              <a:t> </a:t>
            </a:r>
            <a:r>
              <a:rPr u="heavy" spc="-5" dirty="0">
                <a:latin typeface="Consolas"/>
                <a:cs typeface="Consolas"/>
              </a:rPr>
              <a:t>log(</a:t>
            </a:r>
            <a:r>
              <a:rPr i="1" u="heavy" spc="-5" dirty="0">
                <a:latin typeface="Consolas"/>
                <a:cs typeface="Consolas"/>
              </a:rPr>
              <a:t>N</a:t>
            </a:r>
            <a:r>
              <a:rPr u="heavy" spc="-5"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894513" y="4649788"/>
            <a:ext cx="1409700" cy="447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log(</a:t>
            </a:r>
            <a:r>
              <a:rPr dirty="0">
                <a:latin typeface="Symbol"/>
                <a:cs typeface="Symbol"/>
              </a:rPr>
              <a:t></a:t>
            </a:r>
            <a:r>
              <a:rPr i="1" spc="-10" dirty="0">
                <a:latin typeface="Consolas"/>
                <a:cs typeface="Consolas"/>
              </a:rPr>
              <a:t>k</a:t>
            </a:r>
            <a:r>
              <a:rPr dirty="0">
                <a:latin typeface="Symbol"/>
                <a:cs typeface="Symbol"/>
              </a:rPr>
              <a:t></a:t>
            </a:r>
            <a:r>
              <a:rPr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75" y="1116013"/>
            <a:ext cx="7362825" cy="735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Erdös-Rényi networks can grow to be very large but  nodes will be just a few hops apart</a:t>
            </a:r>
          </a:p>
        </p:txBody>
      </p:sp>
      <p:sp>
        <p:nvSpPr>
          <p:cNvPr id="54274" name="object 3"/>
          <p:cNvSpPr>
            <a:spLocks noChangeArrowheads="1"/>
          </p:cNvSpPr>
          <p:nvPr/>
        </p:nvSpPr>
        <p:spPr bwMode="auto">
          <a:xfrm>
            <a:off x="258763" y="254000"/>
            <a:ext cx="7342187" cy="7540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536575" y="403225"/>
            <a:ext cx="8070850" cy="549275"/>
          </a:xfrm>
        </p:spPr>
        <p:txBody>
          <a:bodyPr rtlCol="0"/>
          <a:lstStyle/>
          <a:p>
            <a:pPr marL="1270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What This Means </a:t>
            </a:r>
            <a:r>
              <a:rPr dirty="0"/>
              <a:t>in</a:t>
            </a:r>
            <a:r>
              <a:rPr spc="-105" dirty="0"/>
              <a:t> </a:t>
            </a:r>
            <a:r>
              <a:rPr spc="-5" dirty="0"/>
              <a:t>Practice?</a:t>
            </a:r>
          </a:p>
        </p:txBody>
      </p:sp>
      <p:sp>
        <p:nvSpPr>
          <p:cNvPr id="54276" name="object 5"/>
          <p:cNvSpPr>
            <a:spLocks noChangeArrowheads="1"/>
          </p:cNvSpPr>
          <p:nvPr/>
        </p:nvSpPr>
        <p:spPr bwMode="auto">
          <a:xfrm>
            <a:off x="739775" y="1809750"/>
            <a:ext cx="7704138" cy="45974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4277" name="object 6"/>
          <p:cNvSpPr>
            <a:spLocks noChangeArrowheads="1"/>
          </p:cNvSpPr>
          <p:nvPr/>
        </p:nvSpPr>
        <p:spPr bwMode="auto">
          <a:xfrm>
            <a:off x="933450" y="2000250"/>
            <a:ext cx="7321550" cy="42148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54279" name="object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359F16B0-A49C-4EA5-BA5E-4696DC415507}" type="slidenum">
              <a:rPr lang="th-TH"/>
              <a:pPr marL="25400"/>
              <a:t>47</a:t>
            </a:fld>
            <a:endParaRPr lang="th-TH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object 2"/>
          <p:cNvSpPr>
            <a:spLocks noChangeArrowheads="1"/>
          </p:cNvSpPr>
          <p:nvPr/>
        </p:nvSpPr>
        <p:spPr bwMode="auto">
          <a:xfrm>
            <a:off x="428625" y="965200"/>
            <a:ext cx="8289925" cy="120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298" name="object 3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5299" name="object 4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00" name="object 5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01" name="object 6"/>
          <p:cNvSpPr>
            <a:spLocks noChangeArrowheads="1"/>
          </p:cNvSpPr>
          <p:nvPr/>
        </p:nvSpPr>
        <p:spPr bwMode="auto">
          <a:xfrm>
            <a:off x="258763" y="254000"/>
            <a:ext cx="190182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02" name="object 7"/>
          <p:cNvSpPr>
            <a:spLocks noChangeArrowheads="1"/>
          </p:cNvSpPr>
          <p:nvPr/>
        </p:nvSpPr>
        <p:spPr bwMode="auto">
          <a:xfrm>
            <a:off x="1543050" y="254000"/>
            <a:ext cx="815975" cy="7540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03" name="object 8"/>
          <p:cNvSpPr>
            <a:spLocks noChangeArrowheads="1"/>
          </p:cNvSpPr>
          <p:nvPr/>
        </p:nvSpPr>
        <p:spPr bwMode="auto">
          <a:xfrm>
            <a:off x="1741488" y="254000"/>
            <a:ext cx="1914525" cy="7540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04" name="object 9"/>
          <p:cNvSpPr>
            <a:spLocks noChangeArrowheads="1"/>
          </p:cNvSpPr>
          <p:nvPr/>
        </p:nvSpPr>
        <p:spPr bwMode="auto">
          <a:xfrm>
            <a:off x="3170238" y="254000"/>
            <a:ext cx="4897437" cy="7540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Erdös-Rényi Avg. Shortest</a:t>
            </a:r>
            <a:r>
              <a:rPr spc="-70" dirty="0"/>
              <a:t> </a:t>
            </a:r>
            <a:r>
              <a:rPr spc="-5" dirty="0"/>
              <a:t>Path</a:t>
            </a:r>
          </a:p>
        </p:txBody>
      </p:sp>
      <p:sp>
        <p:nvSpPr>
          <p:cNvPr id="55306" name="object 11"/>
          <p:cNvSpPr>
            <a:spLocks noChangeArrowheads="1"/>
          </p:cNvSpPr>
          <p:nvPr/>
        </p:nvSpPr>
        <p:spPr bwMode="auto">
          <a:xfrm>
            <a:off x="739775" y="1238250"/>
            <a:ext cx="7812088" cy="462756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5307" name="object 12"/>
          <p:cNvSpPr>
            <a:spLocks noChangeArrowheads="1"/>
          </p:cNvSpPr>
          <p:nvPr/>
        </p:nvSpPr>
        <p:spPr bwMode="auto">
          <a:xfrm>
            <a:off x="931863" y="1428750"/>
            <a:ext cx="7429500" cy="42481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" name="object 1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55309" name="object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98B94F3D-189F-4CA9-83B5-29FABB6D1A61}" type="slidenum">
              <a:rPr lang="th-TH"/>
              <a:pPr marL="25400"/>
              <a:t>48</a:t>
            </a:fld>
            <a:endParaRPr lang="th-TH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object 2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6322" name="object 3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6323" name="object 4"/>
          <p:cNvSpPr>
            <a:spLocks noChangeArrowheads="1"/>
          </p:cNvSpPr>
          <p:nvPr/>
        </p:nvSpPr>
        <p:spPr bwMode="auto">
          <a:xfrm>
            <a:off x="2366963" y="2701925"/>
            <a:ext cx="4522787" cy="10096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56325" name="object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5400"/>
            <a:fld id="{7CFBDE2A-88B6-4EC0-A7C5-DCDCF53CA81E}" type="slidenum">
              <a:rPr lang="th-TH"/>
              <a:pPr marL="25400"/>
              <a:t>49</a:t>
            </a:fld>
            <a:endParaRPr lang="th-TH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1266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1267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6321425" cy="3016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Assumptions: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Nodes connect at</a:t>
            </a:r>
            <a:r>
              <a:rPr sz="2000" spc="-6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random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spc="-5" dirty="0">
                <a:latin typeface="Tahoma"/>
                <a:cs typeface="Tahoma"/>
              </a:rPr>
              <a:t>Network is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undirected</a:t>
            </a:r>
            <a:endParaRPr sz="2000">
              <a:latin typeface="Tahoma"/>
              <a:cs typeface="Tahoma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/>
            </a:pPr>
            <a:endParaRPr sz="2000">
              <a:latin typeface="Times New Roman"/>
              <a:cs typeface="Times New Roman"/>
            </a:endParaRPr>
          </a:p>
          <a:p>
            <a:pPr marL="355600" indent="-342900" fontAlgn="auto">
              <a:spcBef>
                <a:spcPts val="115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25" dirty="0">
                <a:latin typeface="Tahoma"/>
                <a:cs typeface="Tahoma"/>
              </a:rPr>
              <a:t>Key</a:t>
            </a:r>
            <a:r>
              <a:rPr sz="2400" spc="-10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parameters:</a:t>
            </a:r>
            <a:endParaRPr sz="24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0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Consolas"/>
                <a:cs typeface="Consolas"/>
              </a:rPr>
              <a:t>n</a:t>
            </a:r>
            <a:r>
              <a:rPr sz="2000" i="1" spc="-515" dirty="0">
                <a:latin typeface="Consolas"/>
                <a:cs typeface="Consolas"/>
              </a:rPr>
              <a:t> </a:t>
            </a:r>
            <a:r>
              <a:rPr sz="2000" spc="-5" dirty="0">
                <a:latin typeface="Tahoma"/>
                <a:cs typeface="Tahoma"/>
              </a:rPr>
              <a:t>= number of nodes in the </a:t>
            </a:r>
            <a:r>
              <a:rPr sz="2000" spc="-15" dirty="0">
                <a:latin typeface="Tahoma"/>
                <a:cs typeface="Tahoma"/>
              </a:rPr>
              <a:t>graph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Consolas"/>
                <a:cs typeface="Consolas"/>
              </a:rPr>
              <a:t>m</a:t>
            </a:r>
            <a:r>
              <a:rPr sz="2000" i="1" spc="-505" dirty="0">
                <a:latin typeface="Consolas"/>
                <a:cs typeface="Consolas"/>
              </a:rPr>
              <a:t> </a:t>
            </a:r>
            <a:r>
              <a:rPr sz="2000" spc="-5" dirty="0">
                <a:latin typeface="Tahoma"/>
                <a:cs typeface="Tahoma"/>
              </a:rPr>
              <a:t>= total number of edges in the </a:t>
            </a:r>
            <a:r>
              <a:rPr sz="2000" spc="-10" dirty="0">
                <a:latin typeface="Tahoma"/>
                <a:cs typeface="Tahoma"/>
              </a:rPr>
              <a:t>graph</a:t>
            </a:r>
            <a:endParaRPr sz="2000">
              <a:latin typeface="Tahoma"/>
              <a:cs typeface="Tahoma"/>
            </a:endParaRPr>
          </a:p>
          <a:p>
            <a:pPr marL="755650" lvl="1" indent="-285750" fontAlgn="auto">
              <a:spcBef>
                <a:spcPts val="480"/>
              </a:spcBef>
              <a:spcAft>
                <a:spcPts val="0"/>
              </a:spcAft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sz="2000" i="1" spc="-5" dirty="0">
                <a:latin typeface="Consolas"/>
                <a:cs typeface="Consolas"/>
              </a:rPr>
              <a:t>p</a:t>
            </a:r>
            <a:r>
              <a:rPr sz="2000" i="1" spc="-445" dirty="0">
                <a:latin typeface="Consolas"/>
                <a:cs typeface="Consolas"/>
              </a:rPr>
              <a:t> </a:t>
            </a:r>
            <a:r>
              <a:rPr sz="2000" spc="-5" dirty="0">
                <a:latin typeface="Tahoma"/>
                <a:cs typeface="Tahoma"/>
              </a:rPr>
              <a:t>= probability that </a:t>
            </a:r>
            <a:r>
              <a:rPr sz="2000" spc="-10" dirty="0">
                <a:latin typeface="Tahoma"/>
                <a:cs typeface="Tahoma"/>
              </a:rPr>
              <a:t>any </a:t>
            </a:r>
            <a:r>
              <a:rPr sz="2000" spc="-5" dirty="0">
                <a:latin typeface="Tahoma"/>
                <a:cs typeface="Tahoma"/>
              </a:rPr>
              <a:t>two nodes </a:t>
            </a:r>
            <a:r>
              <a:rPr sz="2000" spc="-10" dirty="0">
                <a:latin typeface="Tahoma"/>
                <a:cs typeface="Tahoma"/>
              </a:rPr>
              <a:t>are </a:t>
            </a:r>
            <a:r>
              <a:rPr sz="2000" spc="-5" dirty="0">
                <a:latin typeface="Tahoma"/>
                <a:cs typeface="Tahoma"/>
              </a:rPr>
              <a:t>connected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269" name="object 6"/>
          <p:cNvSpPr>
            <a:spLocks noChangeArrowheads="1"/>
          </p:cNvSpPr>
          <p:nvPr/>
        </p:nvSpPr>
        <p:spPr bwMode="auto">
          <a:xfrm>
            <a:off x="258763" y="254000"/>
            <a:ext cx="4046537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Random</a:t>
            </a:r>
            <a:r>
              <a:rPr spc="-95" dirty="0"/>
              <a:t> </a:t>
            </a:r>
            <a:r>
              <a:rPr spc="-5" dirty="0"/>
              <a:t>Graph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1272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3B4B1C31-08B4-4B2F-918D-3E16243B4A8C}" type="slidenum">
              <a:rPr lang="th-TH"/>
              <a:pPr marL="65088"/>
              <a:t>5</a:t>
            </a:fld>
            <a:endParaRPr lang="th-TH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290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291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03313"/>
            <a:ext cx="8108950" cy="14208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In the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G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(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,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) </a:t>
            </a:r>
            <a:r>
              <a:rPr lang="th-TH" sz="2400">
                <a:latin typeface="Tahoma" pitchFamily="34" charset="0"/>
                <a:cs typeface="Tahoma" pitchFamily="34" charset="0"/>
              </a:rPr>
              <a:t>model,</a:t>
            </a:r>
          </a:p>
          <a:p>
            <a:pPr marL="755650" lvl="1" indent="-285750">
              <a:spcBef>
                <a:spcPts val="588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a graph is constructed by connecting nodes randomly.</a:t>
            </a:r>
          </a:p>
          <a:p>
            <a:pPr marL="755650" lvl="1" indent="-285750">
              <a:lnSpc>
                <a:spcPct val="103000"/>
              </a:lnSpc>
              <a:spcBef>
                <a:spcPts val="313"/>
              </a:spcBef>
              <a:buFont typeface="Arial" charset="0"/>
              <a:buChar char="–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each edge is included in the graph with probability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p </a:t>
            </a:r>
            <a:r>
              <a:rPr lang="th-TH" sz="2000">
                <a:latin typeface="Tahoma" pitchFamily="34" charset="0"/>
                <a:cs typeface="Tahoma" pitchFamily="34" charset="0"/>
              </a:rPr>
              <a:t>independent  from every other edge.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6575" y="4406900"/>
            <a:ext cx="7026275" cy="3968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15" dirty="0">
                <a:latin typeface="Tahoma"/>
                <a:cs typeface="Tahoma"/>
              </a:rPr>
              <a:t>So,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specific </a:t>
            </a:r>
            <a:r>
              <a:rPr sz="2400" spc="-15" dirty="0">
                <a:latin typeface="Tahoma"/>
                <a:cs typeface="Tahoma"/>
              </a:rPr>
              <a:t>graph </a:t>
            </a:r>
            <a:r>
              <a:rPr sz="2400" spc="-5" dirty="0">
                <a:latin typeface="Tahoma"/>
                <a:cs typeface="Tahoma"/>
              </a:rPr>
              <a:t>with </a:t>
            </a:r>
            <a:r>
              <a:rPr sz="2400" i="1" dirty="0">
                <a:latin typeface="Consolas"/>
                <a:cs typeface="Consolas"/>
              </a:rPr>
              <a:t>m </a:t>
            </a:r>
            <a:r>
              <a:rPr sz="2400" spc="-5" dirty="0">
                <a:latin typeface="Tahoma"/>
                <a:cs typeface="Tahoma"/>
              </a:rPr>
              <a:t>edges will appear</a:t>
            </a:r>
            <a:r>
              <a:rPr sz="2400" spc="-484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with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294" name="object 7"/>
          <p:cNvSpPr>
            <a:spLocks noChangeArrowheads="1"/>
          </p:cNvSpPr>
          <p:nvPr/>
        </p:nvSpPr>
        <p:spPr bwMode="auto">
          <a:xfrm>
            <a:off x="258763" y="254000"/>
            <a:ext cx="4046537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Random</a:t>
            </a:r>
            <a:r>
              <a:rPr spc="-95" dirty="0"/>
              <a:t> </a:t>
            </a:r>
            <a:r>
              <a:rPr spc="-5" dirty="0"/>
              <a:t>Graph</a:t>
            </a:r>
          </a:p>
        </p:txBody>
      </p:sp>
      <p:sp>
        <p:nvSpPr>
          <p:cNvPr id="12296" name="object 9"/>
          <p:cNvSpPr>
            <a:spLocks/>
          </p:cNvSpPr>
          <p:nvPr/>
        </p:nvSpPr>
        <p:spPr bwMode="auto">
          <a:xfrm>
            <a:off x="4000500" y="3071813"/>
            <a:ext cx="1000125" cy="357187"/>
          </a:xfrm>
          <a:custGeom>
            <a:avLst/>
            <a:gdLst/>
            <a:ahLst/>
            <a:cxnLst>
              <a:cxn ang="0">
                <a:pos x="1000137" y="357187"/>
              </a:cxn>
              <a:cxn ang="0">
                <a:pos x="0" y="0"/>
              </a:cxn>
            </a:cxnLst>
            <a:rect l="0" t="0" r="r" b="b"/>
            <a:pathLst>
              <a:path w="1000125" h="357504">
                <a:moveTo>
                  <a:pt x="1000137" y="357187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AF50"/>
            </a:solidFill>
            <a:prstDash val="lgDash"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297" name="object 10"/>
          <p:cNvSpPr>
            <a:spLocks noChangeArrowheads="1"/>
          </p:cNvSpPr>
          <p:nvPr/>
        </p:nvSpPr>
        <p:spPr bwMode="auto">
          <a:xfrm>
            <a:off x="4740275" y="3189288"/>
            <a:ext cx="452438" cy="4508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298" name="object 11"/>
          <p:cNvSpPr>
            <a:spLocks noChangeArrowheads="1"/>
          </p:cNvSpPr>
          <p:nvPr/>
        </p:nvSpPr>
        <p:spPr bwMode="auto">
          <a:xfrm>
            <a:off x="4703763" y="3144838"/>
            <a:ext cx="525462" cy="463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299" name="object 12"/>
          <p:cNvSpPr>
            <a:spLocks noChangeArrowheads="1"/>
          </p:cNvSpPr>
          <p:nvPr/>
        </p:nvSpPr>
        <p:spPr bwMode="auto">
          <a:xfrm>
            <a:off x="4786313" y="3214688"/>
            <a:ext cx="357187" cy="3571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00" name="object 13"/>
          <p:cNvSpPr>
            <a:spLocks/>
          </p:cNvSpPr>
          <p:nvPr/>
        </p:nvSpPr>
        <p:spPr bwMode="auto">
          <a:xfrm>
            <a:off x="4786313" y="3214688"/>
            <a:ext cx="357187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4" name="object 14"/>
          <p:cNvSpPr txBox="1"/>
          <p:nvPr/>
        </p:nvSpPr>
        <p:spPr>
          <a:xfrm>
            <a:off x="4883150" y="3225800"/>
            <a:ext cx="165100" cy="331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j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302" name="object 15"/>
          <p:cNvSpPr>
            <a:spLocks noChangeArrowheads="1"/>
          </p:cNvSpPr>
          <p:nvPr/>
        </p:nvSpPr>
        <p:spPr bwMode="auto">
          <a:xfrm>
            <a:off x="3740150" y="2832100"/>
            <a:ext cx="452438" cy="4508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03" name="object 16"/>
          <p:cNvSpPr>
            <a:spLocks noChangeArrowheads="1"/>
          </p:cNvSpPr>
          <p:nvPr/>
        </p:nvSpPr>
        <p:spPr bwMode="auto">
          <a:xfrm>
            <a:off x="3702050" y="2787650"/>
            <a:ext cx="527050" cy="4635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04" name="object 17"/>
          <p:cNvSpPr>
            <a:spLocks noChangeArrowheads="1"/>
          </p:cNvSpPr>
          <p:nvPr/>
        </p:nvSpPr>
        <p:spPr bwMode="auto">
          <a:xfrm>
            <a:off x="3786188" y="2857500"/>
            <a:ext cx="357187" cy="357188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05" name="object 18"/>
          <p:cNvSpPr>
            <a:spLocks/>
          </p:cNvSpPr>
          <p:nvPr/>
        </p:nvSpPr>
        <p:spPr bwMode="auto">
          <a:xfrm>
            <a:off x="3786188" y="2857500"/>
            <a:ext cx="357187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9" name="object 19"/>
          <p:cNvSpPr txBox="1"/>
          <p:nvPr/>
        </p:nvSpPr>
        <p:spPr>
          <a:xfrm>
            <a:off x="3881438" y="2868613"/>
            <a:ext cx="165100" cy="331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i="1" spc="-5" dirty="0">
                <a:latin typeface="Consolas"/>
                <a:cs typeface="Consolas"/>
              </a:rPr>
              <a:t>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307" name="object 20"/>
          <p:cNvSpPr>
            <a:spLocks noChangeArrowheads="1"/>
          </p:cNvSpPr>
          <p:nvPr/>
        </p:nvSpPr>
        <p:spPr bwMode="auto">
          <a:xfrm>
            <a:off x="3668713" y="3689350"/>
            <a:ext cx="452437" cy="4508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08" name="object 21"/>
          <p:cNvSpPr>
            <a:spLocks noChangeArrowheads="1"/>
          </p:cNvSpPr>
          <p:nvPr/>
        </p:nvSpPr>
        <p:spPr bwMode="auto">
          <a:xfrm>
            <a:off x="3714750" y="3714750"/>
            <a:ext cx="357188" cy="35718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09" name="object 22"/>
          <p:cNvSpPr>
            <a:spLocks/>
          </p:cNvSpPr>
          <p:nvPr/>
        </p:nvSpPr>
        <p:spPr bwMode="auto">
          <a:xfrm>
            <a:off x="3714750" y="3714750"/>
            <a:ext cx="357188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10" name="object 23"/>
          <p:cNvSpPr>
            <a:spLocks noChangeArrowheads="1"/>
          </p:cNvSpPr>
          <p:nvPr/>
        </p:nvSpPr>
        <p:spPr bwMode="auto">
          <a:xfrm>
            <a:off x="5954713" y="3189288"/>
            <a:ext cx="452437" cy="4508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11" name="object 24"/>
          <p:cNvSpPr>
            <a:spLocks noChangeArrowheads="1"/>
          </p:cNvSpPr>
          <p:nvPr/>
        </p:nvSpPr>
        <p:spPr bwMode="auto">
          <a:xfrm>
            <a:off x="6000750" y="3214688"/>
            <a:ext cx="357188" cy="3571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12" name="object 25"/>
          <p:cNvSpPr>
            <a:spLocks/>
          </p:cNvSpPr>
          <p:nvPr/>
        </p:nvSpPr>
        <p:spPr bwMode="auto">
          <a:xfrm>
            <a:off x="6000750" y="3214688"/>
            <a:ext cx="357188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13" name="object 26"/>
          <p:cNvSpPr>
            <a:spLocks noChangeArrowheads="1"/>
          </p:cNvSpPr>
          <p:nvPr/>
        </p:nvSpPr>
        <p:spPr bwMode="auto">
          <a:xfrm>
            <a:off x="5311775" y="3830638"/>
            <a:ext cx="452438" cy="4540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14" name="object 27"/>
          <p:cNvSpPr>
            <a:spLocks noChangeArrowheads="1"/>
          </p:cNvSpPr>
          <p:nvPr/>
        </p:nvSpPr>
        <p:spPr bwMode="auto">
          <a:xfrm>
            <a:off x="5357813" y="3857625"/>
            <a:ext cx="357187" cy="357188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15" name="object 28"/>
          <p:cNvSpPr>
            <a:spLocks/>
          </p:cNvSpPr>
          <p:nvPr/>
        </p:nvSpPr>
        <p:spPr bwMode="auto">
          <a:xfrm>
            <a:off x="5357813" y="3857625"/>
            <a:ext cx="357187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16" name="object 29"/>
          <p:cNvSpPr>
            <a:spLocks noChangeArrowheads="1"/>
          </p:cNvSpPr>
          <p:nvPr/>
        </p:nvSpPr>
        <p:spPr bwMode="auto">
          <a:xfrm>
            <a:off x="5383213" y="2617788"/>
            <a:ext cx="452437" cy="450850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17" name="object 30"/>
          <p:cNvSpPr>
            <a:spLocks noChangeArrowheads="1"/>
          </p:cNvSpPr>
          <p:nvPr/>
        </p:nvSpPr>
        <p:spPr bwMode="auto">
          <a:xfrm>
            <a:off x="5429250" y="2643188"/>
            <a:ext cx="357188" cy="3571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18" name="object 31"/>
          <p:cNvSpPr>
            <a:spLocks/>
          </p:cNvSpPr>
          <p:nvPr/>
        </p:nvSpPr>
        <p:spPr bwMode="auto">
          <a:xfrm>
            <a:off x="5429250" y="2643188"/>
            <a:ext cx="357188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19" name="object 32"/>
          <p:cNvSpPr>
            <a:spLocks noChangeArrowheads="1"/>
          </p:cNvSpPr>
          <p:nvPr/>
        </p:nvSpPr>
        <p:spPr bwMode="auto">
          <a:xfrm>
            <a:off x="2954338" y="2760663"/>
            <a:ext cx="452437" cy="452437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20" name="object 33"/>
          <p:cNvSpPr>
            <a:spLocks noChangeArrowheads="1"/>
          </p:cNvSpPr>
          <p:nvPr/>
        </p:nvSpPr>
        <p:spPr bwMode="auto">
          <a:xfrm>
            <a:off x="3000375" y="2786063"/>
            <a:ext cx="357188" cy="357187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21" name="object 34"/>
          <p:cNvSpPr>
            <a:spLocks/>
          </p:cNvSpPr>
          <p:nvPr/>
        </p:nvSpPr>
        <p:spPr bwMode="auto">
          <a:xfrm>
            <a:off x="3000375" y="2786063"/>
            <a:ext cx="357188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22" name="object 35"/>
          <p:cNvSpPr>
            <a:spLocks noChangeArrowheads="1"/>
          </p:cNvSpPr>
          <p:nvPr/>
        </p:nvSpPr>
        <p:spPr bwMode="auto">
          <a:xfrm>
            <a:off x="2811463" y="3544888"/>
            <a:ext cx="452437" cy="45402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23" name="object 36"/>
          <p:cNvSpPr>
            <a:spLocks noChangeArrowheads="1"/>
          </p:cNvSpPr>
          <p:nvPr/>
        </p:nvSpPr>
        <p:spPr bwMode="auto">
          <a:xfrm>
            <a:off x="2857500" y="3571875"/>
            <a:ext cx="357188" cy="357188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24" name="object 37"/>
          <p:cNvSpPr>
            <a:spLocks/>
          </p:cNvSpPr>
          <p:nvPr/>
        </p:nvSpPr>
        <p:spPr bwMode="auto">
          <a:xfrm>
            <a:off x="2857500" y="3571875"/>
            <a:ext cx="357188" cy="357188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25" name="object 38"/>
          <p:cNvSpPr>
            <a:spLocks noChangeArrowheads="1"/>
          </p:cNvSpPr>
          <p:nvPr/>
        </p:nvSpPr>
        <p:spPr bwMode="auto">
          <a:xfrm>
            <a:off x="2168525" y="3189288"/>
            <a:ext cx="452438" cy="450850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26" name="object 39"/>
          <p:cNvSpPr>
            <a:spLocks noChangeArrowheads="1"/>
          </p:cNvSpPr>
          <p:nvPr/>
        </p:nvSpPr>
        <p:spPr bwMode="auto">
          <a:xfrm>
            <a:off x="2214563" y="3214688"/>
            <a:ext cx="357187" cy="3571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27" name="object 40"/>
          <p:cNvSpPr>
            <a:spLocks/>
          </p:cNvSpPr>
          <p:nvPr/>
        </p:nvSpPr>
        <p:spPr bwMode="auto">
          <a:xfrm>
            <a:off x="2214563" y="3214688"/>
            <a:ext cx="357187" cy="357187"/>
          </a:xfrm>
          <a:custGeom>
            <a:avLst/>
            <a:gdLst/>
            <a:ahLst/>
            <a:cxnLst>
              <a:cxn ang="0">
                <a:pos x="0" y="178600"/>
              </a:cxn>
              <a:cxn ang="0">
                <a:pos x="6379" y="131120"/>
              </a:cxn>
              <a:cxn ang="0">
                <a:pos x="24383" y="88455"/>
              </a:cxn>
              <a:cxn ang="0">
                <a:pos x="52309" y="52309"/>
              </a:cxn>
              <a:cxn ang="0">
                <a:pos x="88455" y="24383"/>
              </a:cxn>
              <a:cxn ang="0">
                <a:pos x="131120" y="6379"/>
              </a:cxn>
              <a:cxn ang="0">
                <a:pos x="178600" y="0"/>
              </a:cxn>
              <a:cxn ang="0">
                <a:pos x="226074" y="6379"/>
              </a:cxn>
              <a:cxn ang="0">
                <a:pos x="268735" y="24383"/>
              </a:cxn>
              <a:cxn ang="0">
                <a:pos x="304879" y="52309"/>
              </a:cxn>
              <a:cxn ang="0">
                <a:pos x="332804" y="88455"/>
              </a:cxn>
              <a:cxn ang="0">
                <a:pos x="350807" y="131120"/>
              </a:cxn>
              <a:cxn ang="0">
                <a:pos x="357187" y="178600"/>
              </a:cxn>
              <a:cxn ang="0">
                <a:pos x="350807" y="226080"/>
              </a:cxn>
              <a:cxn ang="0">
                <a:pos x="332804" y="268744"/>
              </a:cxn>
              <a:cxn ang="0">
                <a:pos x="304879" y="304890"/>
              </a:cxn>
              <a:cxn ang="0">
                <a:pos x="268735" y="332816"/>
              </a:cxn>
              <a:cxn ang="0">
                <a:pos x="226074" y="350820"/>
              </a:cxn>
              <a:cxn ang="0">
                <a:pos x="178600" y="357200"/>
              </a:cxn>
              <a:cxn ang="0">
                <a:pos x="131120" y="350820"/>
              </a:cxn>
              <a:cxn ang="0">
                <a:pos x="88455" y="332816"/>
              </a:cxn>
              <a:cxn ang="0">
                <a:pos x="52309" y="304890"/>
              </a:cxn>
              <a:cxn ang="0">
                <a:pos x="24383" y="268744"/>
              </a:cxn>
              <a:cxn ang="0">
                <a:pos x="6379" y="226080"/>
              </a:cxn>
              <a:cxn ang="0">
                <a:pos x="0" y="178600"/>
              </a:cxn>
            </a:cxnLst>
            <a:rect l="0" t="0" r="r" b="b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noFill/>
          <a:ln w="12700">
            <a:solidFill>
              <a:srgbClr val="97B85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28" name="object 41"/>
          <p:cNvSpPr txBox="1">
            <a:spLocks noChangeArrowheads="1"/>
          </p:cNvSpPr>
          <p:nvPr/>
        </p:nvSpPr>
        <p:spPr bwMode="auto">
          <a:xfrm>
            <a:off x="4419600" y="2740025"/>
            <a:ext cx="2222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b="1" i="1">
                <a:solidFill>
                  <a:srgbClr val="00AF50"/>
                </a:solidFill>
                <a:latin typeface="Consolas" pitchFamily="49" charset="0"/>
                <a:cs typeface="Consolas" pitchFamily="49" charset="0"/>
              </a:rPr>
              <a:t>p</a:t>
            </a:r>
            <a:endParaRPr lang="th-TH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329" name="object 42"/>
          <p:cNvSpPr>
            <a:spLocks/>
          </p:cNvSpPr>
          <p:nvPr/>
        </p:nvSpPr>
        <p:spPr bwMode="auto">
          <a:xfrm>
            <a:off x="2571750" y="4992688"/>
            <a:ext cx="4306888" cy="793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306900" y="0"/>
              </a:cxn>
              <a:cxn ang="0">
                <a:pos x="4306900" y="794397"/>
              </a:cxn>
              <a:cxn ang="0">
                <a:pos x="0" y="794397"/>
              </a:cxn>
              <a:cxn ang="0">
                <a:pos x="0" y="0"/>
              </a:cxn>
            </a:cxnLst>
            <a:rect l="0" t="0" r="r" b="b"/>
            <a:pathLst>
              <a:path w="4307205" h="794385">
                <a:moveTo>
                  <a:pt x="0" y="0"/>
                </a:moveTo>
                <a:lnTo>
                  <a:pt x="4306900" y="0"/>
                </a:lnTo>
                <a:lnTo>
                  <a:pt x="4306900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30" name="object 43"/>
          <p:cNvSpPr>
            <a:spLocks/>
          </p:cNvSpPr>
          <p:nvPr/>
        </p:nvSpPr>
        <p:spPr bwMode="auto">
          <a:xfrm>
            <a:off x="2571750" y="4992688"/>
            <a:ext cx="4306888" cy="793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306900" y="0"/>
              </a:cxn>
              <a:cxn ang="0">
                <a:pos x="4306900" y="794397"/>
              </a:cxn>
              <a:cxn ang="0">
                <a:pos x="0" y="794397"/>
              </a:cxn>
              <a:cxn ang="0">
                <a:pos x="0" y="0"/>
              </a:cxn>
            </a:cxnLst>
            <a:rect l="0" t="0" r="r" b="b"/>
            <a:pathLst>
              <a:path w="4307205" h="794385">
                <a:moveTo>
                  <a:pt x="0" y="0"/>
                </a:moveTo>
                <a:lnTo>
                  <a:pt x="4306900" y="0"/>
                </a:lnTo>
                <a:lnTo>
                  <a:pt x="4306900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4" name="object 44"/>
          <p:cNvSpPr txBox="1"/>
          <p:nvPr/>
        </p:nvSpPr>
        <p:spPr>
          <a:xfrm>
            <a:off x="3621088" y="5364163"/>
            <a:ext cx="260350" cy="2968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np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47" name="object 47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2333" name="object 4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ABFCC555-E5E2-4C46-AEB4-38A961ABAA6A}" type="slidenum">
              <a:rPr lang="th-TH"/>
              <a:pPr marL="65088"/>
              <a:t>6</a:t>
            </a:fld>
            <a:endParaRPr lang="th-TH"/>
          </a:p>
        </p:txBody>
      </p:sp>
      <p:sp>
        <p:nvSpPr>
          <p:cNvPr id="45" name="object 45"/>
          <p:cNvSpPr txBox="1"/>
          <p:nvPr/>
        </p:nvSpPr>
        <p:spPr>
          <a:xfrm>
            <a:off x="6094413" y="5259388"/>
            <a:ext cx="130175" cy="2952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spc="5" dirty="0">
                <a:latin typeface="Consolas"/>
                <a:cs typeface="Consolas"/>
              </a:rPr>
              <a:t>2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36863" y="5156200"/>
            <a:ext cx="3778250" cy="447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Pr[</a:t>
            </a:r>
            <a:r>
              <a:rPr i="1" dirty="0">
                <a:latin typeface="Consolas"/>
                <a:cs typeface="Consolas"/>
              </a:rPr>
              <a:t>G </a:t>
            </a:r>
            <a:r>
              <a:rPr dirty="0">
                <a:latin typeface="Consolas"/>
                <a:cs typeface="Consolas"/>
              </a:rPr>
              <a:t>] =</a:t>
            </a:r>
            <a:r>
              <a:rPr spc="420" dirty="0">
                <a:latin typeface="Consolas"/>
                <a:cs typeface="Consolas"/>
              </a:rPr>
              <a:t> 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sz="2775" i="1" baseline="25525" dirty="0">
                <a:latin typeface="Consolas"/>
                <a:cs typeface="Consolas"/>
              </a:rPr>
              <a:t>m</a:t>
            </a:r>
            <a:r>
              <a:rPr dirty="0">
                <a:latin typeface="Consolas"/>
                <a:cs typeface="Consolas"/>
              </a:rPr>
              <a:t>(1–</a:t>
            </a:r>
            <a:r>
              <a:rPr i="1" dirty="0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)</a:t>
            </a:r>
            <a:r>
              <a:rPr sz="2775" baseline="25525" dirty="0">
                <a:latin typeface="Consolas"/>
                <a:cs typeface="Consolas"/>
              </a:rPr>
              <a:t>(</a:t>
            </a:r>
            <a:r>
              <a:rPr sz="2775" i="1" baseline="46546" dirty="0">
                <a:latin typeface="Consolas"/>
                <a:cs typeface="Consolas"/>
              </a:rPr>
              <a:t>n</a:t>
            </a:r>
            <a:r>
              <a:rPr sz="2775" baseline="25525" dirty="0">
                <a:latin typeface="Consolas"/>
                <a:cs typeface="Consolas"/>
              </a:rPr>
              <a:t>)–</a:t>
            </a:r>
            <a:r>
              <a:rPr sz="2775" i="1" baseline="25525" dirty="0">
                <a:latin typeface="Consolas"/>
                <a:cs typeface="Consolas"/>
              </a:rPr>
              <a:t>m</a:t>
            </a:r>
            <a:endParaRPr sz="2775" baseline="25525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3314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15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6953250" cy="8143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Hungarian</a:t>
            </a:r>
            <a:r>
              <a:rPr sz="2400" spc="-3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Mathematicians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57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The </a:t>
            </a:r>
            <a:r>
              <a:rPr sz="2400" spc="-10" dirty="0">
                <a:latin typeface="Tahoma"/>
                <a:cs typeface="Tahoma"/>
              </a:rPr>
              <a:t>Erdös-Rényi </a:t>
            </a:r>
            <a:r>
              <a:rPr sz="2400" spc="-5" dirty="0">
                <a:latin typeface="Tahoma"/>
                <a:cs typeface="Tahoma"/>
              </a:rPr>
              <a:t>model of </a:t>
            </a:r>
            <a:r>
              <a:rPr sz="2400" spc="-10" dirty="0">
                <a:latin typeface="Tahoma"/>
                <a:cs typeface="Tahoma"/>
              </a:rPr>
              <a:t>random graphs</a:t>
            </a:r>
            <a:r>
              <a:rPr sz="2400" spc="-5" dirty="0">
                <a:latin typeface="Tahoma"/>
                <a:cs typeface="Tahoma"/>
              </a:rPr>
              <a:t> (1959)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3317" name="object 6"/>
          <p:cNvSpPr>
            <a:spLocks noChangeArrowheads="1"/>
          </p:cNvSpPr>
          <p:nvPr/>
        </p:nvSpPr>
        <p:spPr bwMode="auto">
          <a:xfrm>
            <a:off x="258763" y="254000"/>
            <a:ext cx="1754187" cy="754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18" name="object 7"/>
          <p:cNvSpPr>
            <a:spLocks noChangeArrowheads="1"/>
          </p:cNvSpPr>
          <p:nvPr/>
        </p:nvSpPr>
        <p:spPr bwMode="auto">
          <a:xfrm>
            <a:off x="1395413" y="254000"/>
            <a:ext cx="190182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19" name="object 8"/>
          <p:cNvSpPr>
            <a:spLocks noChangeArrowheads="1"/>
          </p:cNvSpPr>
          <p:nvPr/>
        </p:nvSpPr>
        <p:spPr bwMode="auto">
          <a:xfrm>
            <a:off x="2813050" y="254000"/>
            <a:ext cx="1603375" cy="7540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20" name="object 9"/>
          <p:cNvSpPr>
            <a:spLocks noChangeArrowheads="1"/>
          </p:cNvSpPr>
          <p:nvPr/>
        </p:nvSpPr>
        <p:spPr bwMode="auto">
          <a:xfrm>
            <a:off x="3798888" y="254000"/>
            <a:ext cx="2000250" cy="7540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21" name="object 10"/>
          <p:cNvSpPr>
            <a:spLocks noChangeArrowheads="1"/>
          </p:cNvSpPr>
          <p:nvPr/>
        </p:nvSpPr>
        <p:spPr bwMode="auto">
          <a:xfrm>
            <a:off x="5314950" y="254000"/>
            <a:ext cx="1912938" cy="7540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Paul Erdös and Alfréd</a:t>
            </a:r>
            <a:r>
              <a:rPr spc="-95" dirty="0"/>
              <a:t> </a:t>
            </a:r>
            <a:r>
              <a:rPr spc="-5" dirty="0"/>
              <a:t>Rényi</a:t>
            </a:r>
          </a:p>
        </p:txBody>
      </p:sp>
      <p:sp>
        <p:nvSpPr>
          <p:cNvPr id="13323" name="object 12"/>
          <p:cNvSpPr>
            <a:spLocks noChangeArrowheads="1"/>
          </p:cNvSpPr>
          <p:nvPr/>
        </p:nvSpPr>
        <p:spPr bwMode="auto">
          <a:xfrm>
            <a:off x="1095375" y="2381250"/>
            <a:ext cx="3287713" cy="331311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24" name="object 13"/>
          <p:cNvSpPr>
            <a:spLocks noChangeArrowheads="1"/>
          </p:cNvSpPr>
          <p:nvPr/>
        </p:nvSpPr>
        <p:spPr bwMode="auto">
          <a:xfrm>
            <a:off x="1290638" y="2576513"/>
            <a:ext cx="2905125" cy="29337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25" name="object 14"/>
          <p:cNvSpPr>
            <a:spLocks noChangeArrowheads="1"/>
          </p:cNvSpPr>
          <p:nvPr/>
        </p:nvSpPr>
        <p:spPr bwMode="auto">
          <a:xfrm>
            <a:off x="4953000" y="2381250"/>
            <a:ext cx="3313113" cy="3313113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3326" name="object 15"/>
          <p:cNvSpPr>
            <a:spLocks noChangeArrowheads="1"/>
          </p:cNvSpPr>
          <p:nvPr/>
        </p:nvSpPr>
        <p:spPr bwMode="auto">
          <a:xfrm>
            <a:off x="5146675" y="2571750"/>
            <a:ext cx="2928938" cy="293370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" name="object 1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3328" name="object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6F58EF64-8D3B-43EB-9EEA-4D1FA07FCDBC}" type="slidenum">
              <a:rPr lang="th-TH"/>
              <a:pPr marL="65088"/>
              <a:t>7</a:t>
            </a:fld>
            <a:endParaRPr lang="th-TH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4338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4339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116013"/>
            <a:ext cx="7891463" cy="22891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 simplest network model</a:t>
            </a:r>
          </a:p>
          <a:p>
            <a:pPr marL="355600" indent="-342900">
              <a:spcBef>
                <a:spcPts val="475"/>
              </a:spcBef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In the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G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(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n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,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m</a:t>
            </a:r>
            <a:r>
              <a:rPr lang="th-TH" sz="2400">
                <a:latin typeface="Consolas" pitchFamily="49" charset="0"/>
                <a:cs typeface="Consolas" pitchFamily="49" charset="0"/>
              </a:rPr>
              <a:t>) </a:t>
            </a:r>
            <a:r>
              <a:rPr lang="th-TH" sz="2400">
                <a:latin typeface="Tahoma" pitchFamily="34" charset="0"/>
                <a:cs typeface="Tahoma" pitchFamily="34" charset="0"/>
              </a:rPr>
              <a:t>model,</a:t>
            </a:r>
          </a:p>
          <a:p>
            <a:pPr marL="355600" indent="-342900">
              <a:lnSpc>
                <a:spcPts val="2325"/>
              </a:lnSpc>
              <a:spcBef>
                <a:spcPts val="725"/>
              </a:spcBef>
              <a:tabLst>
                <a:tab pos="354013" algn="l"/>
                <a:tab pos="355600" algn="l"/>
              </a:tabLst>
            </a:pPr>
            <a:r>
              <a:rPr lang="th-TH" sz="2000">
                <a:cs typeface="Arial" charset="0"/>
              </a:rPr>
              <a:t>–	</a:t>
            </a:r>
            <a:r>
              <a:rPr lang="th-TH" sz="2000">
                <a:latin typeface="Tahoma" pitchFamily="34" charset="0"/>
                <a:cs typeface="Tahoma" pitchFamily="34" charset="0"/>
              </a:rPr>
              <a:t>a graph is chosen uniformly at random from the collection of </a:t>
            </a:r>
            <a:r>
              <a:rPr lang="th-TH" sz="20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all  graphs </a:t>
            </a:r>
            <a:r>
              <a:rPr lang="th-TH" sz="2000">
                <a:latin typeface="Tahoma" pitchFamily="34" charset="0"/>
                <a:cs typeface="Tahoma" pitchFamily="34" charset="0"/>
              </a:rPr>
              <a:t>which have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n </a:t>
            </a:r>
            <a:r>
              <a:rPr lang="th-TH" sz="2000">
                <a:latin typeface="Tahoma" pitchFamily="34" charset="0"/>
                <a:cs typeface="Tahoma" pitchFamily="34" charset="0"/>
              </a:rPr>
              <a:t>nodes and </a:t>
            </a:r>
            <a:r>
              <a:rPr lang="th-TH" sz="2000" i="1">
                <a:latin typeface="Consolas" pitchFamily="49" charset="0"/>
                <a:cs typeface="Consolas" pitchFamily="49" charset="0"/>
              </a:rPr>
              <a:t>m </a:t>
            </a:r>
            <a:r>
              <a:rPr lang="th-TH" sz="2000">
                <a:latin typeface="Tahoma" pitchFamily="34" charset="0"/>
                <a:cs typeface="Tahoma" pitchFamily="34" charset="0"/>
              </a:rPr>
              <a:t>edges.</a:t>
            </a:r>
          </a:p>
          <a:p>
            <a:pPr marL="355600" indent="-342900">
              <a:spcBef>
                <a:spcPts val="25"/>
              </a:spcBef>
              <a:tabLst>
                <a:tab pos="354013" algn="l"/>
                <a:tab pos="355600" algn="l"/>
              </a:tabLst>
            </a:pPr>
            <a:endParaRPr lang="th-TH" sz="30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So, that specific graph will appear with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6575" y="4772025"/>
            <a:ext cx="8047038" cy="762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sz="2400" spc="-45" dirty="0">
                <a:latin typeface="Tahoma"/>
                <a:cs typeface="Tahoma"/>
              </a:rPr>
              <a:t>Moreover, </a:t>
            </a:r>
            <a:r>
              <a:rPr sz="2400" spc="-5" dirty="0">
                <a:latin typeface="Tahoma"/>
                <a:cs typeface="Tahoma"/>
              </a:rPr>
              <a:t>we expect </a:t>
            </a:r>
            <a:r>
              <a:rPr sz="2400" i="1" dirty="0">
                <a:latin typeface="Consolas"/>
                <a:cs typeface="Consolas"/>
              </a:rPr>
              <a:t>G</a:t>
            </a:r>
            <a:r>
              <a:rPr sz="2400" dirty="0">
                <a:latin typeface="Consolas"/>
                <a:cs typeface="Consolas"/>
              </a:rPr>
              <a:t>(</a:t>
            </a:r>
            <a:r>
              <a:rPr sz="2400" i="1" dirty="0">
                <a:latin typeface="Consolas"/>
                <a:cs typeface="Consolas"/>
              </a:rPr>
              <a:t>n</a:t>
            </a:r>
            <a:r>
              <a:rPr sz="2400" dirty="0">
                <a:latin typeface="Consolas"/>
                <a:cs typeface="Consolas"/>
              </a:rPr>
              <a:t>,</a:t>
            </a:r>
            <a:r>
              <a:rPr sz="2400" i="1" dirty="0">
                <a:latin typeface="Consolas"/>
                <a:cs typeface="Consolas"/>
              </a:rPr>
              <a:t>p</a:t>
            </a:r>
            <a:r>
              <a:rPr sz="2400" dirty="0">
                <a:latin typeface="Consolas"/>
                <a:cs typeface="Consolas"/>
              </a:rPr>
              <a:t>)</a:t>
            </a:r>
            <a:r>
              <a:rPr sz="2400" dirty="0">
                <a:latin typeface="Symbol"/>
                <a:cs typeface="Symbol"/>
              </a:rPr>
              <a:t></a:t>
            </a:r>
            <a:r>
              <a:rPr sz="2400" i="1" dirty="0">
                <a:latin typeface="Consolas"/>
                <a:cs typeface="Consolas"/>
              </a:rPr>
              <a:t>G</a:t>
            </a:r>
            <a:r>
              <a:rPr sz="2400" dirty="0">
                <a:latin typeface="Consolas"/>
                <a:cs typeface="Consolas"/>
              </a:rPr>
              <a:t>(</a:t>
            </a:r>
            <a:r>
              <a:rPr sz="2400" i="1" dirty="0">
                <a:latin typeface="Consolas"/>
                <a:cs typeface="Consolas"/>
              </a:rPr>
              <a:t>n</a:t>
            </a:r>
            <a:r>
              <a:rPr sz="2400" dirty="0">
                <a:latin typeface="Consolas"/>
                <a:cs typeface="Consolas"/>
              </a:rPr>
              <a:t>,</a:t>
            </a:r>
            <a:r>
              <a:rPr sz="2400" i="1" dirty="0">
                <a:latin typeface="Consolas"/>
                <a:cs typeface="Consolas"/>
              </a:rPr>
              <a:t>m</a:t>
            </a:r>
            <a:r>
              <a:rPr sz="2400" dirty="0">
                <a:latin typeface="Consolas"/>
                <a:cs typeface="Consolas"/>
              </a:rPr>
              <a:t>) </a:t>
            </a:r>
            <a:r>
              <a:rPr sz="2400" dirty="0">
                <a:latin typeface="Tahoma"/>
                <a:cs typeface="Tahoma"/>
              </a:rPr>
              <a:t>if </a:t>
            </a:r>
            <a:r>
              <a:rPr sz="2400" spc="-5" dirty="0">
                <a:latin typeface="Tahoma"/>
                <a:cs typeface="Tahoma"/>
              </a:rPr>
              <a:t>we choose </a:t>
            </a:r>
            <a:r>
              <a:rPr sz="2400" i="1" dirty="0">
                <a:latin typeface="Consolas"/>
                <a:cs typeface="Consolas"/>
              </a:rPr>
              <a:t>p</a:t>
            </a:r>
            <a:r>
              <a:rPr sz="2400" i="1" spc="-1050" dirty="0">
                <a:latin typeface="Consolas"/>
                <a:cs typeface="Consolas"/>
              </a:rPr>
              <a:t> </a:t>
            </a:r>
            <a:r>
              <a:rPr sz="2400" spc="-5" dirty="0">
                <a:latin typeface="Tahoma"/>
                <a:cs typeface="Tahoma"/>
              </a:rPr>
              <a:t>and</a:t>
            </a:r>
            <a:endParaRPr sz="2400">
              <a:latin typeface="Tahoma"/>
              <a:cs typeface="Tahoma"/>
            </a:endParaRPr>
          </a:p>
          <a:p>
            <a:pPr marL="3549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i="1" dirty="0">
                <a:latin typeface="Consolas"/>
                <a:cs typeface="Consolas"/>
              </a:rPr>
              <a:t>m</a:t>
            </a:r>
            <a:r>
              <a:rPr sz="2400" i="1" spc="-650" dirty="0">
                <a:latin typeface="Consolas"/>
                <a:cs typeface="Consolas"/>
              </a:rPr>
              <a:t> </a:t>
            </a:r>
            <a:r>
              <a:rPr sz="2400" spc="-5" dirty="0">
                <a:latin typeface="Tahoma"/>
                <a:cs typeface="Tahoma"/>
              </a:rPr>
              <a:t>such that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4342" name="object 7"/>
          <p:cNvSpPr>
            <a:spLocks noChangeArrowheads="1"/>
          </p:cNvSpPr>
          <p:nvPr/>
        </p:nvSpPr>
        <p:spPr bwMode="auto">
          <a:xfrm>
            <a:off x="258763" y="254000"/>
            <a:ext cx="1592262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4343" name="object 8"/>
          <p:cNvSpPr>
            <a:spLocks noChangeArrowheads="1"/>
          </p:cNvSpPr>
          <p:nvPr/>
        </p:nvSpPr>
        <p:spPr bwMode="auto">
          <a:xfrm>
            <a:off x="1235075" y="254000"/>
            <a:ext cx="1901825" cy="7540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4344" name="object 9"/>
          <p:cNvSpPr>
            <a:spLocks noChangeArrowheads="1"/>
          </p:cNvSpPr>
          <p:nvPr/>
        </p:nvSpPr>
        <p:spPr bwMode="auto">
          <a:xfrm>
            <a:off x="2519363" y="254000"/>
            <a:ext cx="814387" cy="7540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4345" name="object 10"/>
          <p:cNvSpPr>
            <a:spLocks noChangeArrowheads="1"/>
          </p:cNvSpPr>
          <p:nvPr/>
        </p:nvSpPr>
        <p:spPr bwMode="auto">
          <a:xfrm>
            <a:off x="2716213" y="254000"/>
            <a:ext cx="1914525" cy="7540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4346" name="object 11"/>
          <p:cNvSpPr>
            <a:spLocks noChangeArrowheads="1"/>
          </p:cNvSpPr>
          <p:nvPr/>
        </p:nvSpPr>
        <p:spPr bwMode="auto">
          <a:xfrm>
            <a:off x="4146550" y="254000"/>
            <a:ext cx="2005013" cy="75406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The Erdös-Rényi</a:t>
            </a:r>
            <a:r>
              <a:rPr spc="-85" dirty="0"/>
              <a:t> </a:t>
            </a:r>
            <a:r>
              <a:rPr spc="-5" dirty="0"/>
              <a:t>Model</a:t>
            </a:r>
          </a:p>
        </p:txBody>
      </p:sp>
      <p:sp>
        <p:nvSpPr>
          <p:cNvPr id="14348" name="object 13"/>
          <p:cNvSpPr>
            <a:spLocks/>
          </p:cNvSpPr>
          <p:nvPr/>
        </p:nvSpPr>
        <p:spPr bwMode="auto">
          <a:xfrm>
            <a:off x="2959100" y="3643313"/>
            <a:ext cx="3387725" cy="793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86785" y="0"/>
              </a:cxn>
              <a:cxn ang="0">
                <a:pos x="3386785" y="794397"/>
              </a:cxn>
              <a:cxn ang="0">
                <a:pos x="0" y="794397"/>
              </a:cxn>
              <a:cxn ang="0">
                <a:pos x="0" y="0"/>
              </a:cxn>
            </a:cxnLst>
            <a:rect l="0" t="0" r="r" b="b"/>
            <a:pathLst>
              <a:path w="3387090" h="794385">
                <a:moveTo>
                  <a:pt x="0" y="0"/>
                </a:moveTo>
                <a:lnTo>
                  <a:pt x="3386785" y="0"/>
                </a:lnTo>
                <a:lnTo>
                  <a:pt x="3386785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4349" name="object 14"/>
          <p:cNvSpPr>
            <a:spLocks/>
          </p:cNvSpPr>
          <p:nvPr/>
        </p:nvSpPr>
        <p:spPr bwMode="auto">
          <a:xfrm>
            <a:off x="2959100" y="3643313"/>
            <a:ext cx="3387725" cy="793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86785" y="0"/>
              </a:cxn>
              <a:cxn ang="0">
                <a:pos x="3386785" y="794397"/>
              </a:cxn>
              <a:cxn ang="0">
                <a:pos x="0" y="794397"/>
              </a:cxn>
              <a:cxn ang="0">
                <a:pos x="0" y="0"/>
              </a:cxn>
            </a:cxnLst>
            <a:rect l="0" t="0" r="r" b="b"/>
            <a:pathLst>
              <a:path w="3387090" h="794385">
                <a:moveTo>
                  <a:pt x="0" y="0"/>
                </a:moveTo>
                <a:lnTo>
                  <a:pt x="3386785" y="0"/>
                </a:lnTo>
                <a:lnTo>
                  <a:pt x="3386785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noFill/>
          <a:ln w="25399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" name="object 15"/>
          <p:cNvSpPr txBox="1"/>
          <p:nvPr/>
        </p:nvSpPr>
        <p:spPr>
          <a:xfrm>
            <a:off x="5695950" y="3697288"/>
            <a:ext cx="130175" cy="2952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n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95950" y="4051300"/>
            <a:ext cx="130175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i="1" spc="5" dirty="0">
                <a:latin typeface="Consolas"/>
                <a:cs typeface="Consolas"/>
              </a:rPr>
              <a:t>m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55950" y="3806825"/>
            <a:ext cx="2997200" cy="5048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Consolas"/>
                <a:cs typeface="Consolas"/>
              </a:rPr>
              <a:t>Pr[</a:t>
            </a:r>
            <a:r>
              <a:rPr i="1" dirty="0">
                <a:latin typeface="Consolas"/>
                <a:cs typeface="Consolas"/>
              </a:rPr>
              <a:t>G</a:t>
            </a:r>
            <a:r>
              <a:rPr sz="2775" i="1" baseline="-21021" dirty="0">
                <a:latin typeface="Consolas"/>
                <a:cs typeface="Consolas"/>
              </a:rPr>
              <a:t>nm</a:t>
            </a:r>
            <a:r>
              <a:rPr dirty="0">
                <a:latin typeface="Consolas"/>
                <a:cs typeface="Consolas"/>
              </a:rPr>
              <a:t>] =</a:t>
            </a:r>
            <a:r>
              <a:rPr spc="-9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1/(</a:t>
            </a:r>
            <a:r>
              <a:rPr sz="2775" baseline="33033" dirty="0">
                <a:latin typeface="Consolas"/>
                <a:cs typeface="Consolas"/>
              </a:rPr>
              <a:t>(</a:t>
            </a:r>
            <a:r>
              <a:rPr sz="2775" baseline="12012" dirty="0">
                <a:latin typeface="Consolas"/>
                <a:cs typeface="Consolas"/>
              </a:rPr>
              <a:t>2</a:t>
            </a:r>
            <a:r>
              <a:rPr sz="2775" baseline="33033" dirty="0">
                <a:latin typeface="Consolas"/>
                <a:cs typeface="Consolas"/>
              </a:rPr>
              <a:t>)</a:t>
            </a:r>
            <a:r>
              <a:rPr dirty="0">
                <a:latin typeface="Consolas"/>
                <a:cs typeface="Consolas"/>
              </a:rPr>
              <a:t>)</a:t>
            </a:r>
            <a:endParaRPr>
              <a:latin typeface="Consolas"/>
              <a:cs typeface="Consolas"/>
            </a:endParaRPr>
          </a:p>
        </p:txBody>
      </p:sp>
      <p:sp>
        <p:nvSpPr>
          <p:cNvPr id="14353" name="object 18"/>
          <p:cNvSpPr>
            <a:spLocks/>
          </p:cNvSpPr>
          <p:nvPr/>
        </p:nvSpPr>
        <p:spPr bwMode="auto">
          <a:xfrm>
            <a:off x="3714750" y="5429250"/>
            <a:ext cx="1874838" cy="793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875142" y="0"/>
              </a:cxn>
              <a:cxn ang="0">
                <a:pos x="1875142" y="794397"/>
              </a:cxn>
              <a:cxn ang="0">
                <a:pos x="0" y="794397"/>
              </a:cxn>
              <a:cxn ang="0">
                <a:pos x="0" y="0"/>
              </a:cxn>
            </a:cxnLst>
            <a:rect l="0" t="0" r="r" b="b"/>
            <a:pathLst>
              <a:path w="1875154" h="794385">
                <a:moveTo>
                  <a:pt x="0" y="0"/>
                </a:moveTo>
                <a:lnTo>
                  <a:pt x="1875142" y="0"/>
                </a:lnTo>
                <a:lnTo>
                  <a:pt x="1875142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4354" name="object 19"/>
          <p:cNvSpPr>
            <a:spLocks/>
          </p:cNvSpPr>
          <p:nvPr/>
        </p:nvSpPr>
        <p:spPr bwMode="auto">
          <a:xfrm>
            <a:off x="3714750" y="5429250"/>
            <a:ext cx="1874838" cy="793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875142" y="0"/>
              </a:cxn>
              <a:cxn ang="0">
                <a:pos x="1875142" y="794397"/>
              </a:cxn>
              <a:cxn ang="0">
                <a:pos x="0" y="794397"/>
              </a:cxn>
              <a:cxn ang="0">
                <a:pos x="0" y="0"/>
              </a:cxn>
            </a:cxnLst>
            <a:rect l="0" t="0" r="r" b="b"/>
            <a:pathLst>
              <a:path w="1875154" h="794385">
                <a:moveTo>
                  <a:pt x="0" y="0"/>
                </a:moveTo>
                <a:lnTo>
                  <a:pt x="1875142" y="0"/>
                </a:lnTo>
                <a:lnTo>
                  <a:pt x="1875142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7954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0" name="object 20"/>
          <p:cNvSpPr txBox="1"/>
          <p:nvPr/>
        </p:nvSpPr>
        <p:spPr>
          <a:xfrm>
            <a:off x="4879975" y="5819775"/>
            <a:ext cx="130175" cy="296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spc="5" dirty="0">
                <a:latin typeface="Consolas"/>
                <a:cs typeface="Consolas"/>
              </a:rPr>
              <a:t>2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2" name="object 2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4357" name="object 2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52916EA7-308B-447F-93B3-D256A6E89165}" type="slidenum">
              <a:rPr lang="th-TH"/>
              <a:pPr marL="65088"/>
              <a:t>8</a:t>
            </a:fld>
            <a:endParaRPr lang="th-TH"/>
          </a:p>
        </p:txBody>
      </p:sp>
      <p:sp>
        <p:nvSpPr>
          <p:cNvPr id="21" name="object 21"/>
          <p:cNvSpPr txBox="1"/>
          <p:nvPr/>
        </p:nvSpPr>
        <p:spPr>
          <a:xfrm>
            <a:off x="3903663" y="5592763"/>
            <a:ext cx="1498600" cy="447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i="1" dirty="0">
                <a:latin typeface="Consolas"/>
                <a:cs typeface="Consolas"/>
              </a:rPr>
              <a:t>m </a:t>
            </a:r>
            <a:r>
              <a:rPr dirty="0">
                <a:latin typeface="Consolas"/>
                <a:cs typeface="Consolas"/>
              </a:rPr>
              <a:t>=</a:t>
            </a:r>
            <a:r>
              <a:rPr spc="-11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(</a:t>
            </a:r>
            <a:r>
              <a:rPr sz="2775" i="1" baseline="30030" dirty="0">
                <a:latin typeface="Consolas"/>
                <a:cs typeface="Consolas"/>
              </a:rPr>
              <a:t>n</a:t>
            </a:r>
            <a:r>
              <a:rPr dirty="0">
                <a:latin typeface="Consolas"/>
                <a:cs typeface="Consolas"/>
              </a:rPr>
              <a:t>)</a:t>
            </a:r>
            <a:r>
              <a:rPr i="1" dirty="0">
                <a:latin typeface="Consolas"/>
                <a:cs typeface="Consolas"/>
              </a:rPr>
              <a:t>p</a:t>
            </a:r>
            <a:endParaRPr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object 2"/>
          <p:cNvSpPr>
            <a:spLocks/>
          </p:cNvSpPr>
          <p:nvPr/>
        </p:nvSpPr>
        <p:spPr bwMode="auto">
          <a:xfrm>
            <a:off x="468313" y="1000125"/>
            <a:ext cx="82089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08911" y="0"/>
              </a:cxn>
            </a:cxnLst>
            <a:rect l="0" t="0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noFill/>
          <a:ln w="38100">
            <a:solidFill>
              <a:srgbClr val="669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62" name="object 3"/>
          <p:cNvSpPr>
            <a:spLocks noChangeArrowheads="1"/>
          </p:cNvSpPr>
          <p:nvPr/>
        </p:nvSpPr>
        <p:spPr bwMode="auto">
          <a:xfrm>
            <a:off x="180975" y="6383338"/>
            <a:ext cx="1441450" cy="328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363" name="object 4"/>
          <p:cNvSpPr>
            <a:spLocks noChangeArrowheads="1"/>
          </p:cNvSpPr>
          <p:nvPr/>
        </p:nvSpPr>
        <p:spPr bwMode="auto">
          <a:xfrm>
            <a:off x="1693863" y="6383338"/>
            <a:ext cx="1147762" cy="3794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1096963"/>
            <a:ext cx="7842250" cy="24939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4013" indent="-341313">
              <a:lnSpc>
                <a:spcPct val="102000"/>
              </a:lnSpc>
              <a:buFont typeface="Arial" charset="0"/>
              <a:buChar char="•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As the size of the network increases, if you keep </a:t>
            </a:r>
            <a:r>
              <a:rPr lang="th-TH" sz="2400" i="1">
                <a:latin typeface="Consolas" pitchFamily="49" charset="0"/>
                <a:cs typeface="Consolas" pitchFamily="49" charset="0"/>
              </a:rPr>
              <a:t>p </a:t>
            </a:r>
            <a:r>
              <a:rPr lang="th-TH" sz="2400">
                <a:latin typeface="Tahoma" pitchFamily="34" charset="0"/>
                <a:cs typeface="Tahoma" pitchFamily="34" charset="0"/>
              </a:rPr>
              <a:t>(i.e.,  the probability of any two nodes being connected) the  same, what happens to the average degree?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stays the same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increases</a:t>
            </a:r>
          </a:p>
          <a:p>
            <a:pPr marL="927100" lvl="1" indent="-457200">
              <a:spcBef>
                <a:spcPts val="1200"/>
              </a:spcBef>
              <a:buFontTx/>
              <a:buAutoNum type="alphaLcParenR"/>
              <a:tabLst>
                <a:tab pos="354013" algn="l"/>
                <a:tab pos="355600" algn="l"/>
              </a:tabLst>
            </a:pPr>
            <a:r>
              <a:rPr lang="th-TH" sz="2000">
                <a:latin typeface="Tahoma" pitchFamily="34" charset="0"/>
                <a:cs typeface="Tahoma" pitchFamily="34" charset="0"/>
              </a:rPr>
              <a:t>decreases</a:t>
            </a:r>
          </a:p>
        </p:txBody>
      </p:sp>
      <p:sp>
        <p:nvSpPr>
          <p:cNvPr id="15365" name="object 6"/>
          <p:cNvSpPr>
            <a:spLocks noChangeArrowheads="1"/>
          </p:cNvSpPr>
          <p:nvPr/>
        </p:nvSpPr>
        <p:spPr bwMode="auto">
          <a:xfrm>
            <a:off x="258763" y="254000"/>
            <a:ext cx="3470275" cy="754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93980" eaLnBrk="1" fontAlgn="auto" hangingPunct="1">
              <a:lnSpc>
                <a:spcPts val="43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Question</a:t>
            </a:r>
            <a:r>
              <a:rPr spc="-80" dirty="0"/>
              <a:t> </a:t>
            </a:r>
            <a:r>
              <a:rPr spc="-5" dirty="0"/>
              <a:t>#1</a:t>
            </a:r>
          </a:p>
        </p:txBody>
      </p:sp>
      <p:sp>
        <p:nvSpPr>
          <p:cNvPr id="8" name="object 8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lnSpc>
                <a:spcPts val="11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latin typeface="Tahoma"/>
                <a:cs typeface="Tahoma"/>
              </a:rPr>
              <a:t>Lecture 3: Random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Graphs</a:t>
            </a:r>
          </a:p>
        </p:txBody>
      </p:sp>
      <p:sp>
        <p:nvSpPr>
          <p:cNvPr id="15368" name="object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65088"/>
            <a:fld id="{DF861028-FCF1-4E31-A086-C32B1155601D}" type="slidenum">
              <a:rPr lang="th-TH"/>
              <a:pPr marL="65088"/>
              <a:t>9</a:t>
            </a:fld>
            <a:endParaRPr lang="th-TH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Words>2188</Words>
  <Application>Microsoft Office PowerPoint</Application>
  <PresentationFormat>On-screen Show (4:3)</PresentationFormat>
  <Paragraphs>501</Paragraphs>
  <Slides>49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Design Template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Calibri</vt:lpstr>
      <vt:lpstr>Cordia New</vt:lpstr>
      <vt:lpstr>Arial</vt:lpstr>
      <vt:lpstr>Angsana New</vt:lpstr>
      <vt:lpstr>Tahoma</vt:lpstr>
      <vt:lpstr>Times New Roman</vt:lpstr>
      <vt:lpstr>Consolas</vt:lpstr>
      <vt:lpstr>Symbol</vt:lpstr>
      <vt:lpstr>Wingdings</vt:lpstr>
      <vt:lpstr>Office Theme</vt:lpstr>
      <vt:lpstr>Office Theme</vt:lpstr>
      <vt:lpstr>Office Theme</vt:lpstr>
      <vt:lpstr>Office Theme</vt:lpstr>
      <vt:lpstr>Slide 1</vt:lpstr>
      <vt:lpstr>Outline</vt:lpstr>
      <vt:lpstr>Network Models</vt:lpstr>
      <vt:lpstr>Downloading NetLogo</vt:lpstr>
      <vt:lpstr>Random Graph</vt:lpstr>
      <vt:lpstr>Random Graph</vt:lpstr>
      <vt:lpstr>Paul Erdös and Alfréd Rényi</vt:lpstr>
      <vt:lpstr>The Erdös-Rényi Model</vt:lpstr>
      <vt:lpstr>Question #1</vt:lpstr>
      <vt:lpstr>Slide 10</vt:lpstr>
      <vt:lpstr>NetLogo: Layouts</vt:lpstr>
      <vt:lpstr>Degree Distribution</vt:lpstr>
      <vt:lpstr>Question #2</vt:lpstr>
      <vt:lpstr>Question #3</vt:lpstr>
      <vt:lpstr>Question #4</vt:lpstr>
      <vt:lpstr>Degree Distribution</vt:lpstr>
      <vt:lpstr>Example: Binomial Distribution</vt:lpstr>
      <vt:lpstr> Example: if varying p </vt:lpstr>
      <vt:lpstr>Question #5</vt:lpstr>
      <vt:lpstr>What is the mean?</vt:lpstr>
      <vt:lpstr>What is the variance?</vt:lpstr>
      <vt:lpstr>Approximation</vt:lpstr>
      <vt:lpstr>Poisson Distribution</vt:lpstr>
      <vt:lpstr>Insights</vt:lpstr>
      <vt:lpstr>Keywords</vt:lpstr>
      <vt:lpstr>Giant Component</vt:lpstr>
      <vt:lpstr>Question #6</vt:lpstr>
      <vt:lpstr>Emergence of a Giant Component</vt:lpstr>
      <vt:lpstr>Percolation Theory</vt:lpstr>
      <vt:lpstr>Example: Percolation (2D Lattice)</vt:lpstr>
      <vt:lpstr>Percolation Threshold</vt:lpstr>
      <vt:lpstr>Question #7</vt:lpstr>
      <vt:lpstr>Percolation on a 2D Lattice</vt:lpstr>
      <vt:lpstr>Percolation on a Random Graph</vt:lpstr>
      <vt:lpstr>What happens to Gnp when we vary p?</vt:lpstr>
      <vt:lpstr>Back to Node Degrees of Gnp</vt:lpstr>
      <vt:lpstr>Probability of a Node Being Isolated</vt:lpstr>
      <vt:lpstr>Case of No Isolated Nodes</vt:lpstr>
      <vt:lpstr>Case of No Isolated Nodes</vt:lpstr>
      <vt:lpstr>Evolution of a Random Graph</vt:lpstr>
      <vt:lpstr>Emergence of a Giant Component</vt:lpstr>
      <vt:lpstr>Question #8</vt:lpstr>
      <vt:lpstr>Why just One Giant Component?</vt:lpstr>
      <vt:lpstr>Average Shortest Path</vt:lpstr>
      <vt:lpstr>Average Shortest Path</vt:lpstr>
      <vt:lpstr> Friends at Distance l </vt:lpstr>
      <vt:lpstr>What This Means in Practice?</vt:lpstr>
      <vt:lpstr>Erdös-Rényi Avg. Shortest Path</vt:lpstr>
      <vt:lpstr>Slide 49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un</dc:creator>
  <cp:lastModifiedBy>KID</cp:lastModifiedBy>
  <cp:revision>1</cp:revision>
  <dcterms:created xsi:type="dcterms:W3CDTF">2017-02-08T01:57:23Z</dcterms:created>
  <dcterms:modified xsi:type="dcterms:W3CDTF">2017-02-08T04:12:47Z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2017-02-05T00:00:00Z</vt:filetime>
  </property>
  <property fmtid="{D5CDD505-2E9C-101B-9397-08002B2CF9AE}" pid="3" name="Creator">
    <vt:lpwstr>Acrobat PDFMaker 10.1 for PowerPoint</vt:lpwstr>
  </property>
  <property fmtid="{D5CDD505-2E9C-101B-9397-08002B2CF9AE}" pid="4" name="LastSaved">
    <vt:filetime>2017-02-08T00:00:00Z</vt:filetime>
  </property>
</Properties>
</file>